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7"/>
  </p:notesMasterIdLst>
  <p:sldIdLst>
    <p:sldId id="420" r:id="rId2"/>
    <p:sldId id="597" r:id="rId3"/>
    <p:sldId id="595" r:id="rId4"/>
    <p:sldId id="598" r:id="rId5"/>
    <p:sldId id="594" r:id="rId6"/>
    <p:sldId id="521" r:id="rId7"/>
    <p:sldId id="602" r:id="rId8"/>
    <p:sldId id="599" r:id="rId9"/>
    <p:sldId id="601" r:id="rId10"/>
    <p:sldId id="634" r:id="rId11"/>
    <p:sldId id="603" r:id="rId12"/>
    <p:sldId id="537" r:id="rId13"/>
    <p:sldId id="605" r:id="rId14"/>
    <p:sldId id="609" r:id="rId15"/>
    <p:sldId id="608" r:id="rId16"/>
    <p:sldId id="611" r:id="rId17"/>
    <p:sldId id="635" r:id="rId18"/>
    <p:sldId id="616" r:id="rId19"/>
    <p:sldId id="615" r:id="rId20"/>
    <p:sldId id="604" r:id="rId21"/>
    <p:sldId id="606" r:id="rId22"/>
    <p:sldId id="563" r:id="rId23"/>
    <p:sldId id="607" r:id="rId24"/>
    <p:sldId id="610" r:id="rId25"/>
    <p:sldId id="612" r:id="rId26"/>
    <p:sldId id="619" r:id="rId27"/>
    <p:sldId id="627" r:id="rId28"/>
    <p:sldId id="631" r:id="rId29"/>
    <p:sldId id="620" r:id="rId30"/>
    <p:sldId id="621" r:id="rId31"/>
    <p:sldId id="617" r:id="rId32"/>
    <p:sldId id="636" r:id="rId33"/>
    <p:sldId id="618" r:id="rId34"/>
    <p:sldId id="626" r:id="rId35"/>
    <p:sldId id="640" r:id="rId36"/>
    <p:sldId id="625" r:id="rId37"/>
    <p:sldId id="629" r:id="rId38"/>
    <p:sldId id="643" r:id="rId39"/>
    <p:sldId id="630" r:id="rId40"/>
    <p:sldId id="632" r:id="rId41"/>
    <p:sldId id="637" r:id="rId42"/>
    <p:sldId id="622" r:id="rId43"/>
    <p:sldId id="623" r:id="rId44"/>
    <p:sldId id="614" r:id="rId45"/>
    <p:sldId id="613" r:id="rId46"/>
    <p:sldId id="624" r:id="rId47"/>
    <p:sldId id="628" r:id="rId48"/>
    <p:sldId id="639" r:id="rId49"/>
    <p:sldId id="638" r:id="rId50"/>
    <p:sldId id="641" r:id="rId51"/>
    <p:sldId id="633" r:id="rId52"/>
    <p:sldId id="642" r:id="rId53"/>
    <p:sldId id="644" r:id="rId54"/>
    <p:sldId id="571" r:id="rId55"/>
    <p:sldId id="648" r:id="rId56"/>
    <p:sldId id="645" r:id="rId57"/>
    <p:sldId id="647" r:id="rId58"/>
    <p:sldId id="578" r:id="rId59"/>
    <p:sldId id="646" r:id="rId60"/>
    <p:sldId id="649" r:id="rId61"/>
    <p:sldId id="652" r:id="rId62"/>
    <p:sldId id="650" r:id="rId63"/>
    <p:sldId id="651" r:id="rId64"/>
    <p:sldId id="654" r:id="rId65"/>
    <p:sldId id="653" r:id="rId66"/>
    <p:sldId id="589" r:id="rId67"/>
    <p:sldId id="662" r:id="rId68"/>
    <p:sldId id="661" r:id="rId69"/>
    <p:sldId id="429" r:id="rId70"/>
    <p:sldId id="658" r:id="rId71"/>
    <p:sldId id="590" r:id="rId72"/>
    <p:sldId id="588" r:id="rId73"/>
    <p:sldId id="659" r:id="rId74"/>
    <p:sldId id="660" r:id="rId75"/>
    <p:sldId id="424" r:id="rId7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>
        <p:scale>
          <a:sx n="81" d="100"/>
          <a:sy n="81" d="100"/>
        </p:scale>
        <p:origin x="-96" y="1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5CC491-42E9-4CC8-8AE5-DE36A52ACCC8}" type="datetimeFigureOut">
              <a:rPr lang="hu-HU" smtClean="0"/>
              <a:t>2020.11.06.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BF519B-7E2F-4115-954B-6124BA8B6F3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698282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1228A1-787D-4646-B993-08393F764A3F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003231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1228A1-787D-4646-B993-08393F764A3F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982328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1228A1-787D-4646-B993-08393F764A3F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543487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1228A1-787D-4646-B993-08393F764A3F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080660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1228A1-787D-4646-B993-08393F764A3F}" type="slidenum">
              <a:rPr lang="hu-HU" smtClean="0"/>
              <a:t>69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425156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1228A1-787D-4646-B993-08393F764A3F}" type="slidenum">
              <a:rPr lang="hu-HU" smtClean="0"/>
              <a:t>72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81522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1228A1-787D-4646-B993-08393F764A3F}" type="slidenum">
              <a:rPr lang="hu-HU" smtClean="0"/>
              <a:t>73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461837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1228A1-787D-4646-B993-08393F764A3F}" type="slidenum">
              <a:rPr lang="hu-HU" smtClean="0"/>
              <a:t>74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910458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15BC8-96D3-437D-B853-23FE71446A2E}" type="datetimeFigureOut">
              <a:rPr lang="hu-HU" smtClean="0"/>
              <a:t>2020.11.06.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A3C5F-B118-4253-AA08-A8333A2696A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12537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15BC8-96D3-437D-B853-23FE71446A2E}" type="datetimeFigureOut">
              <a:rPr lang="hu-HU" smtClean="0"/>
              <a:t>2020.11.06.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A3C5F-B118-4253-AA08-A8333A2696A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58037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15BC8-96D3-437D-B853-23FE71446A2E}" type="datetimeFigureOut">
              <a:rPr lang="hu-HU" smtClean="0"/>
              <a:t>2020.11.06.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A3C5F-B118-4253-AA08-A8333A2696A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612363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15BC8-96D3-437D-B853-23FE71446A2E}" type="datetimeFigureOut">
              <a:rPr lang="hu-HU" smtClean="0"/>
              <a:t>2020.11.06.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A3C5F-B118-4253-AA08-A8333A2696A9}" type="slidenum">
              <a:rPr lang="hu-HU" smtClean="0"/>
              <a:t>‹#›</a:t>
            </a:fld>
            <a:endParaRPr lang="hu-HU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021784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15BC8-96D3-437D-B853-23FE71446A2E}" type="datetimeFigureOut">
              <a:rPr lang="hu-HU" smtClean="0"/>
              <a:t>2020.11.06.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A3C5F-B118-4253-AA08-A8333A2696A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42252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15BC8-96D3-437D-B853-23FE71446A2E}" type="datetimeFigureOut">
              <a:rPr lang="hu-HU" smtClean="0"/>
              <a:t>2020.11.06.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A3C5F-B118-4253-AA08-A8333A2696A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39180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ép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15BC8-96D3-437D-B853-23FE71446A2E}" type="datetimeFigureOut">
              <a:rPr lang="hu-HU" smtClean="0"/>
              <a:t>2020.11.06.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A3C5F-B118-4253-AA08-A8333A2696A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652271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15BC8-96D3-437D-B853-23FE71446A2E}" type="datetimeFigureOut">
              <a:rPr lang="hu-HU" smtClean="0"/>
              <a:t>2020.11.06.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A3C5F-B118-4253-AA08-A8333A2696A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31363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15BC8-96D3-437D-B853-23FE71446A2E}" type="datetimeFigureOut">
              <a:rPr lang="hu-HU" smtClean="0"/>
              <a:t>2020.11.06.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A3C5F-B118-4253-AA08-A8333A2696A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37463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15BC8-96D3-437D-B853-23FE71446A2E}" type="datetimeFigureOut">
              <a:rPr lang="hu-HU" smtClean="0"/>
              <a:t>2020.11.06.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A3C5F-B118-4253-AA08-A8333A2696A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05811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15BC8-96D3-437D-B853-23FE71446A2E}" type="datetimeFigureOut">
              <a:rPr lang="hu-HU" smtClean="0"/>
              <a:t>2020.11.06.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A3C5F-B118-4253-AA08-A8333A2696A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12039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15BC8-96D3-437D-B853-23FE71446A2E}" type="datetimeFigureOut">
              <a:rPr lang="hu-HU" smtClean="0"/>
              <a:t>2020.11.06.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A3C5F-B118-4253-AA08-A8333A2696A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07116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15BC8-96D3-437D-B853-23FE71446A2E}" type="datetimeFigureOut">
              <a:rPr lang="hu-HU" smtClean="0"/>
              <a:t>2020.11.06.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A3C5F-B118-4253-AA08-A8333A2696A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32064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15BC8-96D3-437D-B853-23FE71446A2E}" type="datetimeFigureOut">
              <a:rPr lang="hu-HU" smtClean="0"/>
              <a:t>2020.11.06.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A3C5F-B118-4253-AA08-A8333A2696A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47469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15BC8-96D3-437D-B853-23FE71446A2E}" type="datetimeFigureOut">
              <a:rPr lang="hu-HU" smtClean="0"/>
              <a:t>2020.11.06.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A3C5F-B118-4253-AA08-A8333A2696A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52395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15BC8-96D3-437D-B853-23FE71446A2E}" type="datetimeFigureOut">
              <a:rPr lang="hu-HU" smtClean="0"/>
              <a:t>2020.11.06.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A3C5F-B118-4253-AA08-A8333A2696A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00126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15BC8-96D3-437D-B853-23FE71446A2E}" type="datetimeFigureOut">
              <a:rPr lang="hu-HU" smtClean="0"/>
              <a:t>2020.11.06.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A3C5F-B118-4253-AA08-A8333A2696A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2336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A615BC8-96D3-437D-B853-23FE71446A2E}" type="datetimeFigureOut">
              <a:rPr lang="hu-HU" smtClean="0"/>
              <a:t>2020.11.06.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774A3C5F-B118-4253-AA08-A8333A2696A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04238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1.jpe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2.jpe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3.jpe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6.png"/><Relationship Id="rId4" Type="http://schemas.openxmlformats.org/officeDocument/2006/relationships/image" Target="../media/image6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199457" y="2890939"/>
            <a:ext cx="10231117" cy="1470025"/>
          </a:xfrm>
        </p:spPr>
        <p:txBody>
          <a:bodyPr>
            <a:noAutofit/>
          </a:bodyPr>
          <a:lstStyle/>
          <a:p>
            <a:r>
              <a:rPr lang="hu-HU" sz="3600" dirty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2020. évi Országos Pálinka-és </a:t>
            </a:r>
            <a:br>
              <a:rPr lang="hu-HU" sz="3600" dirty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</a:br>
            <a:r>
              <a:rPr lang="hu-HU" sz="3600" dirty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Törkölypálinka Verseny</a:t>
            </a:r>
            <a:r>
              <a:rPr lang="hu-HU" sz="3600" b="1" dirty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/>
            </a:r>
            <a:br>
              <a:rPr lang="hu-HU" sz="3600" b="1" dirty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</a:br>
            <a:r>
              <a:rPr lang="hu-HU" sz="1200" b="1" dirty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 </a:t>
            </a:r>
            <a:r>
              <a:rPr lang="hu-HU" sz="3600" b="1" dirty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/>
            </a:r>
            <a:br>
              <a:rPr lang="hu-HU" sz="3600" b="1" dirty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</a:br>
            <a:r>
              <a:rPr lang="hu-HU" sz="3600" b="1" dirty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Díjátadó Gála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4385036" y="4566133"/>
            <a:ext cx="3421928" cy="838944"/>
          </a:xfrm>
        </p:spPr>
        <p:txBody>
          <a:bodyPr/>
          <a:lstStyle/>
          <a:p>
            <a:r>
              <a:rPr lang="hu-HU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2020. November 5.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7995" y="781787"/>
            <a:ext cx="2365117" cy="1330991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4345" y="4859411"/>
            <a:ext cx="2363918" cy="1418150"/>
          </a:xfrm>
          <a:prstGeom prst="rect">
            <a:avLst/>
          </a:prstGeom>
        </p:spPr>
      </p:pic>
      <p:pic>
        <p:nvPicPr>
          <p:cNvPr id="1026" name="Picture 2" descr="C:\Users\szollosie\AppData\Local\Microsoft\Windows\Temporary Internet Files\Content.Outlook\E9OHF6E3\am_logo_szin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466" y="332656"/>
            <a:ext cx="2500171" cy="1780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Kép 9">
            <a:extLst>
              <a:ext uri="{FF2B5EF4-FFF2-40B4-BE49-F238E27FC236}">
                <a16:creationId xmlns="" xmlns:a16="http://schemas.microsoft.com/office/drawing/2014/main" id="{F7191DEC-C6A7-4877-B45D-4CF090DF4EA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806" y="4102175"/>
            <a:ext cx="2225496" cy="2347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5837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églalap 15"/>
          <p:cNvSpPr/>
          <p:nvPr/>
        </p:nvSpPr>
        <p:spPr>
          <a:xfrm>
            <a:off x="2747568" y="2159021"/>
            <a:ext cx="3891991" cy="6305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b="1" dirty="0">
                <a:solidFill>
                  <a:srgbClr val="C00000"/>
                </a:solidFill>
                <a:latin typeface="Sitka Banner" panose="02000505000000020004" pitchFamily="2" charset="0"/>
                <a:ea typeface="Tahoma" pitchFamily="34" charset="0"/>
                <a:cs typeface="Times New Roman" pitchFamily="18" charset="0"/>
              </a:rPr>
              <a:t>TOKAJ SPIRIT</a:t>
            </a:r>
          </a:p>
        </p:txBody>
      </p:sp>
      <p:sp>
        <p:nvSpPr>
          <p:cNvPr id="17" name="Téglalap 16"/>
          <p:cNvSpPr/>
          <p:nvPr/>
        </p:nvSpPr>
        <p:spPr>
          <a:xfrm>
            <a:off x="0" y="1703115"/>
            <a:ext cx="12155924" cy="5288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latin typeface="Brandon Grotesque Regular" panose="020B0503020203060202" pitchFamily="34" charset="-18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1259642" y="3492371"/>
            <a:ext cx="2975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Arany minősítés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3009789" y="4295149"/>
            <a:ext cx="42596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Aszú Törköly Pálinka – 2017 </a:t>
            </a:r>
          </a:p>
        </p:txBody>
      </p:sp>
      <p:sp>
        <p:nvSpPr>
          <p:cNvPr id="8" name="Téglalap 7">
            <a:extLst>
              <a:ext uri="{FF2B5EF4-FFF2-40B4-BE49-F238E27FC236}">
                <a16:creationId xmlns="" xmlns:a16="http://schemas.microsoft.com/office/drawing/2014/main" id="{91E89020-9BE2-46B0-8D5B-E985F54D8975}"/>
              </a:ext>
            </a:extLst>
          </p:cNvPr>
          <p:cNvSpPr/>
          <p:nvPr/>
        </p:nvSpPr>
        <p:spPr>
          <a:xfrm>
            <a:off x="0" y="-573792"/>
            <a:ext cx="12192000" cy="223380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sz="1200" b="1" dirty="0">
              <a:solidFill>
                <a:schemeClr val="tx2">
                  <a:lumMod val="75000"/>
                </a:schemeClr>
              </a:solidFill>
              <a:ea typeface="Tahoma" pitchFamily="34" charset="0"/>
              <a:cs typeface="Times New Roman" pitchFamily="18" charset="0"/>
            </a:endParaRPr>
          </a:p>
          <a:p>
            <a:pPr algn="ctr"/>
            <a:r>
              <a:rPr lang="hu-HU" sz="2800" b="1" dirty="0">
                <a:solidFill>
                  <a:schemeClr val="tx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2020. évi </a:t>
            </a:r>
          </a:p>
          <a:p>
            <a:pPr algn="ctr"/>
            <a:r>
              <a:rPr lang="hu-HU" sz="2800" b="1" dirty="0">
                <a:solidFill>
                  <a:schemeClr val="tx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Országos Pálinka- és </a:t>
            </a:r>
          </a:p>
          <a:p>
            <a:pPr algn="ctr"/>
            <a:r>
              <a:rPr lang="hu-HU" sz="2800" b="1" dirty="0">
                <a:solidFill>
                  <a:schemeClr val="tx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Törkölypálinka Verseny </a:t>
            </a:r>
          </a:p>
          <a:p>
            <a:pPr algn="ctr"/>
            <a:endParaRPr lang="hu-HU" sz="1200" b="1" dirty="0">
              <a:solidFill>
                <a:srgbClr val="C00000"/>
              </a:solidFill>
              <a:latin typeface="Caladea" panose="02040503050406030204" pitchFamily="18" charset="-18"/>
              <a:ea typeface="Tahoma" pitchFamily="34" charset="0"/>
              <a:cs typeface="Aparajita" panose="020B0604020202020204" pitchFamily="34" charset="0"/>
            </a:endParaRPr>
          </a:p>
          <a:p>
            <a:pPr algn="ctr"/>
            <a:r>
              <a:rPr lang="hu-HU" sz="2500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parajita" panose="020B0604020202020204" pitchFamily="34" charset="0"/>
              </a:rPr>
              <a:t>Arany-, ezüst-, bronzminősítésű pálinkák</a:t>
            </a:r>
          </a:p>
        </p:txBody>
      </p:sp>
      <p:pic>
        <p:nvPicPr>
          <p:cNvPr id="3" name="Kép 2">
            <a:extLst>
              <a:ext uri="{FF2B5EF4-FFF2-40B4-BE49-F238E27FC236}">
                <a16:creationId xmlns="" xmlns:a16="http://schemas.microsoft.com/office/drawing/2014/main" id="{725A78DF-1D74-4935-8F6A-75491E888A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2108" y="1962363"/>
            <a:ext cx="2143125" cy="2143125"/>
          </a:xfrm>
          <a:prstGeom prst="rect">
            <a:avLst/>
          </a:prstGeom>
        </p:spPr>
      </p:pic>
      <p:pic>
        <p:nvPicPr>
          <p:cNvPr id="10" name="Kép 9">
            <a:extLst>
              <a:ext uri="{FF2B5EF4-FFF2-40B4-BE49-F238E27FC236}">
                <a16:creationId xmlns="" xmlns:a16="http://schemas.microsoft.com/office/drawing/2014/main" id="{C4E96FBF-2A89-4388-8735-AE5F348C3A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42" y="28766"/>
            <a:ext cx="1800200" cy="1028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7166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églalap 15"/>
          <p:cNvSpPr/>
          <p:nvPr/>
        </p:nvSpPr>
        <p:spPr>
          <a:xfrm>
            <a:off x="3300378" y="2588339"/>
            <a:ext cx="5184575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b="1" dirty="0">
                <a:solidFill>
                  <a:srgbClr val="C00000"/>
                </a:solidFill>
                <a:latin typeface="Sitka Banner" panose="02000505000000020004" pitchFamily="2" charset="0"/>
                <a:ea typeface="Tahoma" pitchFamily="34" charset="0"/>
                <a:cs typeface="Times New Roman" pitchFamily="18" charset="0"/>
              </a:rPr>
              <a:t>KEVE MANUFAKTÚRA</a:t>
            </a:r>
            <a:endParaRPr lang="hu-HU" sz="3000" b="1" dirty="0">
              <a:solidFill>
                <a:srgbClr val="C00000"/>
              </a:solidFill>
              <a:latin typeface="Sitka Banner" panose="02000505000000020004" pitchFamily="2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17" name="Téglalap 16"/>
          <p:cNvSpPr/>
          <p:nvPr/>
        </p:nvSpPr>
        <p:spPr>
          <a:xfrm>
            <a:off x="0" y="2255681"/>
            <a:ext cx="12192000" cy="11465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latin typeface="Brandon Grotesque Regular" panose="020B0503020203060202" pitchFamily="34" charset="-18"/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2467782" y="3830071"/>
            <a:ext cx="3424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Bronz minősítés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3965961" y="5071803"/>
            <a:ext cx="46192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Aszú Szőlő pálinka – 2018</a:t>
            </a:r>
          </a:p>
          <a:p>
            <a:r>
              <a:rPr lang="hu-HU" sz="24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Gönci Barack pálinka – 2018</a:t>
            </a:r>
          </a:p>
        </p:txBody>
      </p:sp>
      <p:pic>
        <p:nvPicPr>
          <p:cNvPr id="5" name="Kép 4">
            <a:extLst>
              <a:ext uri="{FF2B5EF4-FFF2-40B4-BE49-F238E27FC236}">
                <a16:creationId xmlns="" xmlns:a16="http://schemas.microsoft.com/office/drawing/2014/main" id="{FDEF722C-49E0-4502-ACE0-054EAC56DE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7372" y="2929385"/>
            <a:ext cx="1801372" cy="1801372"/>
          </a:xfrm>
          <a:prstGeom prst="rect">
            <a:avLst/>
          </a:prstGeom>
        </p:spPr>
      </p:pic>
      <p:sp>
        <p:nvSpPr>
          <p:cNvPr id="4" name="Téglalap 3">
            <a:extLst>
              <a:ext uri="{FF2B5EF4-FFF2-40B4-BE49-F238E27FC236}">
                <a16:creationId xmlns="" xmlns:a16="http://schemas.microsoft.com/office/drawing/2014/main" id="{C703CBC4-FCA9-4ED3-94EA-6CE43A1D064D}"/>
              </a:ext>
            </a:extLst>
          </p:cNvPr>
          <p:cNvSpPr/>
          <p:nvPr/>
        </p:nvSpPr>
        <p:spPr>
          <a:xfrm>
            <a:off x="0" y="-22811"/>
            <a:ext cx="12192000" cy="223380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sz="1200" dirty="0">
              <a:solidFill>
                <a:schemeClr val="tx2">
                  <a:lumMod val="75000"/>
                </a:schemeClr>
              </a:solidFill>
              <a:ea typeface="Tahoma" pitchFamily="34" charset="0"/>
              <a:cs typeface="Times New Roman" pitchFamily="18" charset="0"/>
            </a:endParaRPr>
          </a:p>
          <a:p>
            <a:pPr algn="ctr"/>
            <a:r>
              <a:rPr lang="hu-HU" sz="2800" dirty="0">
                <a:solidFill>
                  <a:schemeClr val="tx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2020. évi </a:t>
            </a:r>
          </a:p>
          <a:p>
            <a:pPr algn="ctr"/>
            <a:r>
              <a:rPr lang="hu-HU" sz="2800" dirty="0">
                <a:solidFill>
                  <a:schemeClr val="tx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Országos Pálinka- és </a:t>
            </a:r>
          </a:p>
          <a:p>
            <a:pPr algn="ctr"/>
            <a:r>
              <a:rPr lang="hu-HU" sz="2800" dirty="0">
                <a:solidFill>
                  <a:schemeClr val="tx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Törkölypálinka Verseny </a:t>
            </a:r>
          </a:p>
          <a:p>
            <a:pPr algn="ctr"/>
            <a:endParaRPr lang="hu-HU" sz="1200" dirty="0">
              <a:solidFill>
                <a:srgbClr val="C00000"/>
              </a:solidFill>
              <a:latin typeface="Caladea" panose="02040503050406030204" pitchFamily="18" charset="-18"/>
              <a:ea typeface="Tahoma" pitchFamily="34" charset="0"/>
              <a:cs typeface="Aparajita" panose="020B0604020202020204" pitchFamily="34" charset="0"/>
            </a:endParaRPr>
          </a:p>
          <a:p>
            <a:pPr algn="ctr"/>
            <a:r>
              <a:rPr lang="hu-HU" sz="2500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parajita" panose="020B0604020202020204" pitchFamily="34" charset="0"/>
              </a:rPr>
              <a:t>Arany-, ezüst-, bronzminősítésű pálinkák</a:t>
            </a:r>
          </a:p>
        </p:txBody>
      </p:sp>
      <p:pic>
        <p:nvPicPr>
          <p:cNvPr id="6" name="Kép 5">
            <a:extLst>
              <a:ext uri="{FF2B5EF4-FFF2-40B4-BE49-F238E27FC236}">
                <a16:creationId xmlns="" xmlns:a16="http://schemas.microsoft.com/office/drawing/2014/main" id="{84C3723F-4EAC-4176-B9B1-992755C0D9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708" y="508484"/>
            <a:ext cx="1800200" cy="1028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6402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églalap 15"/>
          <p:cNvSpPr/>
          <p:nvPr/>
        </p:nvSpPr>
        <p:spPr>
          <a:xfrm>
            <a:off x="2783634" y="2590364"/>
            <a:ext cx="5184575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b="1" dirty="0">
                <a:solidFill>
                  <a:srgbClr val="C00000"/>
                </a:solidFill>
                <a:latin typeface="Sitka Banner" panose="02000505000000020004" pitchFamily="2" charset="0"/>
                <a:ea typeface="Tahoma" pitchFamily="34" charset="0"/>
                <a:cs typeface="Times New Roman" pitchFamily="18" charset="0"/>
              </a:rPr>
              <a:t>SÜMEGI PÁLINKA</a:t>
            </a:r>
            <a:endParaRPr lang="hu-HU" sz="3000" b="1" dirty="0">
              <a:solidFill>
                <a:srgbClr val="C00000"/>
              </a:solidFill>
              <a:latin typeface="Sitka Banner" panose="02000505000000020004" pitchFamily="2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17" name="Téglalap 16"/>
          <p:cNvSpPr/>
          <p:nvPr/>
        </p:nvSpPr>
        <p:spPr>
          <a:xfrm>
            <a:off x="0" y="2272394"/>
            <a:ext cx="12192000" cy="11569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latin typeface="Brandon Grotesque Regular" panose="020B0503020203060202" pitchFamily="34" charset="-18"/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2467782" y="3830071"/>
            <a:ext cx="3424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Bronz minősítés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4118361" y="4773743"/>
            <a:ext cx="39552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Alma pálinka – 2016</a:t>
            </a:r>
          </a:p>
          <a:p>
            <a:r>
              <a:rPr lang="hu-HU" sz="24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Szilva pálinka – 2016</a:t>
            </a:r>
          </a:p>
        </p:txBody>
      </p:sp>
      <p:pic>
        <p:nvPicPr>
          <p:cNvPr id="7" name="Kép 6">
            <a:extLst>
              <a:ext uri="{FF2B5EF4-FFF2-40B4-BE49-F238E27FC236}">
                <a16:creationId xmlns="" xmlns:a16="http://schemas.microsoft.com/office/drawing/2014/main" id="{63E0537D-0CAB-4074-89C8-996F27412A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8366" y="2740098"/>
            <a:ext cx="1468192" cy="1745087"/>
          </a:xfrm>
          <a:prstGeom prst="rect">
            <a:avLst/>
          </a:prstGeom>
        </p:spPr>
      </p:pic>
      <p:sp>
        <p:nvSpPr>
          <p:cNvPr id="4" name="Téglalap 3">
            <a:extLst>
              <a:ext uri="{FF2B5EF4-FFF2-40B4-BE49-F238E27FC236}">
                <a16:creationId xmlns="" xmlns:a16="http://schemas.microsoft.com/office/drawing/2014/main" id="{6C6ABB7C-DEA3-4B0C-9B3C-9FC415EBC136}"/>
              </a:ext>
            </a:extLst>
          </p:cNvPr>
          <p:cNvSpPr/>
          <p:nvPr/>
        </p:nvSpPr>
        <p:spPr>
          <a:xfrm>
            <a:off x="0" y="-22811"/>
            <a:ext cx="12192000" cy="223380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sz="1200" b="1" dirty="0">
              <a:solidFill>
                <a:schemeClr val="tx2">
                  <a:lumMod val="75000"/>
                </a:schemeClr>
              </a:solidFill>
              <a:ea typeface="Tahoma" pitchFamily="34" charset="0"/>
              <a:cs typeface="Times New Roman" pitchFamily="18" charset="0"/>
            </a:endParaRPr>
          </a:p>
          <a:p>
            <a:pPr algn="ctr"/>
            <a:r>
              <a:rPr lang="hu-HU" sz="2800" b="1" dirty="0">
                <a:solidFill>
                  <a:schemeClr val="tx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2020. évi </a:t>
            </a:r>
          </a:p>
          <a:p>
            <a:pPr algn="ctr"/>
            <a:r>
              <a:rPr lang="hu-HU" sz="2800" b="1" dirty="0">
                <a:solidFill>
                  <a:schemeClr val="tx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Országos Pálinka- és </a:t>
            </a:r>
          </a:p>
          <a:p>
            <a:pPr algn="ctr"/>
            <a:r>
              <a:rPr lang="hu-HU" sz="2800" b="1" dirty="0">
                <a:solidFill>
                  <a:schemeClr val="tx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Törkölypálinka Verseny </a:t>
            </a:r>
          </a:p>
          <a:p>
            <a:pPr algn="ctr"/>
            <a:endParaRPr lang="hu-HU" sz="1200" b="1" dirty="0">
              <a:solidFill>
                <a:srgbClr val="C00000"/>
              </a:solidFill>
              <a:latin typeface="Caladea" panose="02040503050406030204" pitchFamily="18" charset="-18"/>
              <a:ea typeface="Tahoma" pitchFamily="34" charset="0"/>
              <a:cs typeface="Aparajita" panose="020B0604020202020204" pitchFamily="34" charset="0"/>
            </a:endParaRPr>
          </a:p>
          <a:p>
            <a:pPr algn="ctr"/>
            <a:r>
              <a:rPr lang="hu-HU" sz="2500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parajita" panose="020B0604020202020204" pitchFamily="34" charset="0"/>
              </a:rPr>
              <a:t>Arany-, ezüst-, bronzminősítésű pálinkák</a:t>
            </a:r>
          </a:p>
        </p:txBody>
      </p:sp>
      <p:pic>
        <p:nvPicPr>
          <p:cNvPr id="5" name="Kép 4">
            <a:extLst>
              <a:ext uri="{FF2B5EF4-FFF2-40B4-BE49-F238E27FC236}">
                <a16:creationId xmlns="" xmlns:a16="http://schemas.microsoft.com/office/drawing/2014/main" id="{71F73DF9-57AC-4AC5-881F-C2673014AB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228" y="415862"/>
            <a:ext cx="1800200" cy="1028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303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églalap 15"/>
          <p:cNvSpPr/>
          <p:nvPr/>
        </p:nvSpPr>
        <p:spPr>
          <a:xfrm>
            <a:off x="2006600" y="2590363"/>
            <a:ext cx="6019800" cy="9337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b="1" dirty="0">
                <a:solidFill>
                  <a:srgbClr val="C00000"/>
                </a:solidFill>
                <a:latin typeface="Sitka Banner" panose="02000505000000020004" pitchFamily="2" charset="0"/>
                <a:ea typeface="Tahoma" pitchFamily="34" charset="0"/>
                <a:cs typeface="Times New Roman" pitchFamily="18" charset="0"/>
              </a:rPr>
              <a:t>DESTILLERIE SCHMITZ PÁLINKAFŐZŐ – CSERSZEGI PÁLINKA</a:t>
            </a:r>
            <a:endParaRPr lang="hu-HU" sz="3000" b="1" dirty="0">
              <a:solidFill>
                <a:srgbClr val="C00000"/>
              </a:solidFill>
              <a:latin typeface="Sitka Banner" panose="02000505000000020004" pitchFamily="2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17" name="Téglalap 16"/>
          <p:cNvSpPr/>
          <p:nvPr/>
        </p:nvSpPr>
        <p:spPr>
          <a:xfrm>
            <a:off x="0" y="2253852"/>
            <a:ext cx="12192000" cy="10402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latin typeface="Brandon Grotesque Regular" panose="020B0503020203060202" pitchFamily="34" charset="-18"/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1709737" y="4771744"/>
            <a:ext cx="366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Bronz minősítés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2783634" y="5441848"/>
            <a:ext cx="7002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Cserszegi Fűszeres Szőlő pálinkája – 2017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="" xmlns:a16="http://schemas.microsoft.com/office/drawing/2014/main" id="{46933D4B-E811-4595-817C-0CFC70D220AC}"/>
              </a:ext>
            </a:extLst>
          </p:cNvPr>
          <p:cNvSpPr txBox="1"/>
          <p:nvPr/>
        </p:nvSpPr>
        <p:spPr>
          <a:xfrm>
            <a:off x="1739900" y="3524097"/>
            <a:ext cx="4356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Ezüst minősítés</a:t>
            </a:r>
          </a:p>
        </p:txBody>
      </p:sp>
      <p:sp>
        <p:nvSpPr>
          <p:cNvPr id="9" name="Szövegdoboz 8">
            <a:extLst>
              <a:ext uri="{FF2B5EF4-FFF2-40B4-BE49-F238E27FC236}">
                <a16:creationId xmlns="" xmlns:a16="http://schemas.microsoft.com/office/drawing/2014/main" id="{E10E8C3D-644D-4B99-920F-6FFEE33AF88F}"/>
              </a:ext>
            </a:extLst>
          </p:cNvPr>
          <p:cNvSpPr txBox="1"/>
          <p:nvPr/>
        </p:nvSpPr>
        <p:spPr>
          <a:xfrm>
            <a:off x="2783634" y="4104192"/>
            <a:ext cx="48364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Cserszegi Szilva pálinkája – 2019</a:t>
            </a:r>
            <a:r>
              <a:rPr lang="hu-HU" sz="2400" dirty="0"/>
              <a:t> </a:t>
            </a:r>
          </a:p>
        </p:txBody>
      </p:sp>
      <p:sp>
        <p:nvSpPr>
          <p:cNvPr id="7" name="Téglalap 6">
            <a:extLst>
              <a:ext uri="{FF2B5EF4-FFF2-40B4-BE49-F238E27FC236}">
                <a16:creationId xmlns="" xmlns:a16="http://schemas.microsoft.com/office/drawing/2014/main" id="{4077C796-0032-4225-85AD-CC70B7EED0AA}"/>
              </a:ext>
            </a:extLst>
          </p:cNvPr>
          <p:cNvSpPr/>
          <p:nvPr/>
        </p:nvSpPr>
        <p:spPr>
          <a:xfrm>
            <a:off x="0" y="-22811"/>
            <a:ext cx="12192000" cy="223380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sz="1200" b="1" dirty="0">
              <a:solidFill>
                <a:schemeClr val="tx2">
                  <a:lumMod val="75000"/>
                </a:schemeClr>
              </a:solidFill>
              <a:ea typeface="Tahoma" pitchFamily="34" charset="0"/>
              <a:cs typeface="Times New Roman" pitchFamily="18" charset="0"/>
            </a:endParaRPr>
          </a:p>
          <a:p>
            <a:pPr algn="ctr"/>
            <a:r>
              <a:rPr lang="hu-HU" sz="2800" b="1" dirty="0">
                <a:solidFill>
                  <a:schemeClr val="tx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2020. évi </a:t>
            </a:r>
          </a:p>
          <a:p>
            <a:pPr algn="ctr"/>
            <a:r>
              <a:rPr lang="hu-HU" sz="2800" b="1" dirty="0">
                <a:solidFill>
                  <a:schemeClr val="tx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Országos Pálinka- és </a:t>
            </a:r>
          </a:p>
          <a:p>
            <a:pPr algn="ctr"/>
            <a:r>
              <a:rPr lang="hu-HU" sz="2800" b="1" dirty="0">
                <a:solidFill>
                  <a:schemeClr val="tx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Törkölypálinka Verseny </a:t>
            </a:r>
          </a:p>
          <a:p>
            <a:pPr algn="ctr"/>
            <a:endParaRPr lang="hu-HU" sz="1200" b="1" dirty="0">
              <a:solidFill>
                <a:srgbClr val="C00000"/>
              </a:solidFill>
              <a:latin typeface="Caladea" panose="02040503050406030204" pitchFamily="18" charset="-18"/>
              <a:ea typeface="Tahoma" pitchFamily="34" charset="0"/>
              <a:cs typeface="Aparajita" panose="020B0604020202020204" pitchFamily="34" charset="0"/>
            </a:endParaRPr>
          </a:p>
          <a:p>
            <a:pPr algn="ctr"/>
            <a:r>
              <a:rPr lang="hu-HU" sz="2500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parajita" panose="020B0604020202020204" pitchFamily="34" charset="0"/>
              </a:rPr>
              <a:t>Arany-, ezüst-, bronzminősítésű pálinkák</a:t>
            </a:r>
          </a:p>
        </p:txBody>
      </p:sp>
      <p:pic>
        <p:nvPicPr>
          <p:cNvPr id="4" name="Kép 3">
            <a:extLst>
              <a:ext uri="{FF2B5EF4-FFF2-40B4-BE49-F238E27FC236}">
                <a16:creationId xmlns="" xmlns:a16="http://schemas.microsoft.com/office/drawing/2014/main" id="{F799AC77-0817-49CC-8B33-3885952F29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500" y="420777"/>
            <a:ext cx="1800200" cy="1028685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="" xmlns:a16="http://schemas.microsoft.com/office/drawing/2014/main" id="{4CC84318-E291-4AB7-9C84-E15E63A117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8366" y="2524762"/>
            <a:ext cx="1893997" cy="1688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2378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églalap 15"/>
          <p:cNvSpPr/>
          <p:nvPr/>
        </p:nvSpPr>
        <p:spPr>
          <a:xfrm>
            <a:off x="3431703" y="2357763"/>
            <a:ext cx="3960440" cy="6206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b="1" dirty="0">
                <a:solidFill>
                  <a:srgbClr val="C00000"/>
                </a:solidFill>
                <a:latin typeface="Sitka Banner" panose="02000505000000020004" pitchFamily="2" charset="0"/>
                <a:ea typeface="Tahoma" pitchFamily="34" charset="0"/>
                <a:cs typeface="Times New Roman" pitchFamily="18" charset="0"/>
              </a:rPr>
              <a:t>GÁBOR ÉS PÁLINKAHÁZ</a:t>
            </a:r>
          </a:p>
        </p:txBody>
      </p:sp>
      <p:sp>
        <p:nvSpPr>
          <p:cNvPr id="17" name="Téglalap 16"/>
          <p:cNvSpPr/>
          <p:nvPr/>
        </p:nvSpPr>
        <p:spPr>
          <a:xfrm>
            <a:off x="0" y="2254018"/>
            <a:ext cx="12192000" cy="1222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latin typeface="Brandon Grotesque Regular" panose="020B0503020203060202" pitchFamily="34" charset="-18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1943779" y="4990045"/>
            <a:ext cx="2975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Bronz minősítés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2696786" y="5755530"/>
            <a:ext cx="46953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Birspálinka – 2019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1943779" y="3166782"/>
            <a:ext cx="2975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Ezüst minősítés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2616201" y="3855229"/>
            <a:ext cx="5753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Kajszibarack pálinka – 2019</a:t>
            </a:r>
          </a:p>
          <a:p>
            <a:r>
              <a:rPr lang="hu-HU" sz="2400" dirty="0"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Cigánymeggy Pálinka – 2019</a:t>
            </a:r>
          </a:p>
        </p:txBody>
      </p:sp>
      <p:pic>
        <p:nvPicPr>
          <p:cNvPr id="3" name="Kép 2">
            <a:extLst>
              <a:ext uri="{FF2B5EF4-FFF2-40B4-BE49-F238E27FC236}">
                <a16:creationId xmlns="" xmlns:a16="http://schemas.microsoft.com/office/drawing/2014/main" id="{75DF7591-2DEA-4234-887A-E9F2DA55B6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9547" y="2964362"/>
            <a:ext cx="2820750" cy="1437538"/>
          </a:xfrm>
          <a:prstGeom prst="rect">
            <a:avLst/>
          </a:prstGeom>
        </p:spPr>
      </p:pic>
      <p:sp>
        <p:nvSpPr>
          <p:cNvPr id="6" name="Téglalap 5">
            <a:extLst>
              <a:ext uri="{FF2B5EF4-FFF2-40B4-BE49-F238E27FC236}">
                <a16:creationId xmlns="" xmlns:a16="http://schemas.microsoft.com/office/drawing/2014/main" id="{66F9FD69-1E24-4EBD-A559-951B6F14F167}"/>
              </a:ext>
            </a:extLst>
          </p:cNvPr>
          <p:cNvSpPr/>
          <p:nvPr/>
        </p:nvSpPr>
        <p:spPr>
          <a:xfrm>
            <a:off x="0" y="-22811"/>
            <a:ext cx="12192000" cy="223380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sz="1200" b="1" dirty="0">
              <a:solidFill>
                <a:schemeClr val="tx2">
                  <a:lumMod val="75000"/>
                </a:schemeClr>
              </a:solidFill>
              <a:ea typeface="Tahoma" pitchFamily="34" charset="0"/>
              <a:cs typeface="Times New Roman" pitchFamily="18" charset="0"/>
            </a:endParaRPr>
          </a:p>
          <a:p>
            <a:pPr algn="ctr"/>
            <a:r>
              <a:rPr lang="hu-HU" sz="2800" b="1" dirty="0">
                <a:solidFill>
                  <a:schemeClr val="tx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2020. évi </a:t>
            </a:r>
          </a:p>
          <a:p>
            <a:pPr algn="ctr"/>
            <a:r>
              <a:rPr lang="hu-HU" sz="2800" b="1" dirty="0">
                <a:solidFill>
                  <a:schemeClr val="tx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Országos Pálinka- és </a:t>
            </a:r>
          </a:p>
          <a:p>
            <a:pPr algn="ctr"/>
            <a:r>
              <a:rPr lang="hu-HU" sz="2800" b="1" dirty="0">
                <a:solidFill>
                  <a:schemeClr val="tx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Törkölypálinka Verseny </a:t>
            </a:r>
          </a:p>
          <a:p>
            <a:pPr algn="ctr"/>
            <a:endParaRPr lang="hu-HU" sz="1200" b="1" dirty="0">
              <a:solidFill>
                <a:srgbClr val="C00000"/>
              </a:solidFill>
              <a:latin typeface="Caladea" panose="02040503050406030204" pitchFamily="18" charset="-18"/>
              <a:ea typeface="Tahoma" pitchFamily="34" charset="0"/>
              <a:cs typeface="Aparajita" panose="020B0604020202020204" pitchFamily="34" charset="0"/>
            </a:endParaRPr>
          </a:p>
          <a:p>
            <a:pPr algn="ctr"/>
            <a:r>
              <a:rPr lang="hu-HU" sz="2500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parajita" panose="020B0604020202020204" pitchFamily="34" charset="0"/>
              </a:rPr>
              <a:t>Arany-, ezüst-, bronzminősítésű pálinkák</a:t>
            </a:r>
          </a:p>
        </p:txBody>
      </p:sp>
      <p:pic>
        <p:nvPicPr>
          <p:cNvPr id="2" name="Kép 1">
            <a:extLst>
              <a:ext uri="{FF2B5EF4-FFF2-40B4-BE49-F238E27FC236}">
                <a16:creationId xmlns="" xmlns:a16="http://schemas.microsoft.com/office/drawing/2014/main" id="{1D6AA8B3-1707-48C0-B00A-A934EFCEB8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428" y="528000"/>
            <a:ext cx="1800200" cy="1028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6116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églalap 15"/>
          <p:cNvSpPr/>
          <p:nvPr/>
        </p:nvSpPr>
        <p:spPr>
          <a:xfrm>
            <a:off x="3431703" y="2357763"/>
            <a:ext cx="3960440" cy="6206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b="1" dirty="0">
                <a:solidFill>
                  <a:srgbClr val="C00000"/>
                </a:solidFill>
                <a:latin typeface="Sitka Banner" panose="02000505000000020004" pitchFamily="2" charset="0"/>
                <a:ea typeface="Tahoma" pitchFamily="34" charset="0"/>
                <a:cs typeface="Times New Roman" pitchFamily="18" charset="0"/>
              </a:rPr>
              <a:t>GULÁCSI PÁLINKÁK</a:t>
            </a:r>
          </a:p>
        </p:txBody>
      </p:sp>
      <p:sp>
        <p:nvSpPr>
          <p:cNvPr id="17" name="Téglalap 16"/>
          <p:cNvSpPr/>
          <p:nvPr/>
        </p:nvSpPr>
        <p:spPr>
          <a:xfrm>
            <a:off x="0" y="2246293"/>
            <a:ext cx="12192000" cy="15302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latin typeface="Brandon Grotesque Regular" panose="020B0503020203060202" pitchFamily="34" charset="-18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1796686" y="5248780"/>
            <a:ext cx="2975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Bronz minősítés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2670232" y="5772000"/>
            <a:ext cx="7267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Elnézés - Alma pálinka – 2017 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1943779" y="3166782"/>
            <a:ext cx="2975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Ezüst minősítés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2616201" y="3855229"/>
            <a:ext cx="5753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Sehova - Meggy pálinka – 2017</a:t>
            </a:r>
          </a:p>
          <a:p>
            <a:r>
              <a:rPr lang="hu-HU" sz="2400" dirty="0"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Seres - Birs pálinka – 2019</a:t>
            </a:r>
          </a:p>
        </p:txBody>
      </p:sp>
      <p:pic>
        <p:nvPicPr>
          <p:cNvPr id="6" name="Kép 5">
            <a:extLst>
              <a:ext uri="{FF2B5EF4-FFF2-40B4-BE49-F238E27FC236}">
                <a16:creationId xmlns="" xmlns:a16="http://schemas.microsoft.com/office/drawing/2014/main" id="{CAB11982-83A0-429D-AE20-DFAED0516E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2928" y="2794325"/>
            <a:ext cx="2309903" cy="2002335"/>
          </a:xfrm>
          <a:prstGeom prst="rect">
            <a:avLst/>
          </a:prstGeom>
        </p:spPr>
      </p:pic>
      <p:sp>
        <p:nvSpPr>
          <p:cNvPr id="8" name="Téglalap 7">
            <a:extLst>
              <a:ext uri="{FF2B5EF4-FFF2-40B4-BE49-F238E27FC236}">
                <a16:creationId xmlns="" xmlns:a16="http://schemas.microsoft.com/office/drawing/2014/main" id="{DF58A89B-63DF-40EF-BA94-791E08187E58}"/>
              </a:ext>
            </a:extLst>
          </p:cNvPr>
          <p:cNvSpPr/>
          <p:nvPr/>
        </p:nvSpPr>
        <p:spPr>
          <a:xfrm>
            <a:off x="0" y="-40566"/>
            <a:ext cx="12192000" cy="223380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sz="1200" b="1" dirty="0">
              <a:solidFill>
                <a:schemeClr val="tx2">
                  <a:lumMod val="75000"/>
                </a:schemeClr>
              </a:solidFill>
              <a:ea typeface="Tahoma" pitchFamily="34" charset="0"/>
              <a:cs typeface="Times New Roman" pitchFamily="18" charset="0"/>
            </a:endParaRPr>
          </a:p>
          <a:p>
            <a:pPr algn="ctr"/>
            <a:r>
              <a:rPr lang="hu-HU" sz="2800" b="1" dirty="0">
                <a:solidFill>
                  <a:schemeClr val="tx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2020. évi </a:t>
            </a:r>
          </a:p>
          <a:p>
            <a:pPr algn="ctr"/>
            <a:r>
              <a:rPr lang="hu-HU" sz="2800" b="1" dirty="0">
                <a:solidFill>
                  <a:schemeClr val="tx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Országos Pálinka- és </a:t>
            </a:r>
          </a:p>
          <a:p>
            <a:pPr algn="ctr"/>
            <a:r>
              <a:rPr lang="hu-HU" sz="2800" b="1" dirty="0">
                <a:solidFill>
                  <a:schemeClr val="tx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Törkölypálinka Verseny </a:t>
            </a:r>
          </a:p>
          <a:p>
            <a:pPr algn="ctr"/>
            <a:endParaRPr lang="hu-HU" sz="1200" b="1" dirty="0">
              <a:solidFill>
                <a:srgbClr val="C00000"/>
              </a:solidFill>
              <a:latin typeface="Caladea" panose="02040503050406030204" pitchFamily="18" charset="-18"/>
              <a:ea typeface="Tahoma" pitchFamily="34" charset="0"/>
              <a:cs typeface="Aparajita" panose="020B0604020202020204" pitchFamily="34" charset="0"/>
            </a:endParaRPr>
          </a:p>
          <a:p>
            <a:pPr algn="ctr"/>
            <a:r>
              <a:rPr lang="hu-HU" sz="2500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parajita" panose="020B0604020202020204" pitchFamily="34" charset="0"/>
              </a:rPr>
              <a:t>Arany-, ezüst-, bronzminősítésű pálinkák</a:t>
            </a:r>
          </a:p>
        </p:txBody>
      </p:sp>
      <p:pic>
        <p:nvPicPr>
          <p:cNvPr id="2" name="Kép 1">
            <a:extLst>
              <a:ext uri="{FF2B5EF4-FFF2-40B4-BE49-F238E27FC236}">
                <a16:creationId xmlns="" xmlns:a16="http://schemas.microsoft.com/office/drawing/2014/main" id="{88858EED-02E5-483A-B409-A14370A660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411" y="421989"/>
            <a:ext cx="1800200" cy="1028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7357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églalap 15"/>
          <p:cNvSpPr/>
          <p:nvPr/>
        </p:nvSpPr>
        <p:spPr>
          <a:xfrm>
            <a:off x="2866436" y="2507370"/>
            <a:ext cx="4681519" cy="6206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b="1" dirty="0">
                <a:solidFill>
                  <a:srgbClr val="C00000"/>
                </a:solidFill>
                <a:latin typeface="Sitka Banner" panose="02000505000000020004" pitchFamily="2" charset="0"/>
                <a:ea typeface="Tahoma" pitchFamily="34" charset="0"/>
                <a:cs typeface="Times New Roman" pitchFamily="18" charset="0"/>
              </a:rPr>
              <a:t>SCHMIEDER PÁLINKAHÁZ</a:t>
            </a:r>
          </a:p>
        </p:txBody>
      </p:sp>
      <p:sp>
        <p:nvSpPr>
          <p:cNvPr id="17" name="Téglalap 16"/>
          <p:cNvSpPr/>
          <p:nvPr/>
        </p:nvSpPr>
        <p:spPr>
          <a:xfrm>
            <a:off x="0" y="2249716"/>
            <a:ext cx="12192000" cy="11787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latin typeface="Brandon Grotesque Regular" panose="020B0503020203060202" pitchFamily="34" charset="-18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1943779" y="5146645"/>
            <a:ext cx="2975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Bronz minősítés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2576252" y="5780745"/>
            <a:ext cx="46953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Körte pálinka – 2018 </a:t>
            </a:r>
          </a:p>
          <a:p>
            <a:r>
              <a:rPr lang="hu-HU" sz="24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Birs pálinka – 2019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1943779" y="3166782"/>
            <a:ext cx="2975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Ezüst minősítés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2576252" y="3759236"/>
            <a:ext cx="57531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Kajszi pálinka – 2018</a:t>
            </a:r>
          </a:p>
          <a:p>
            <a:r>
              <a:rPr lang="hu-HU" sz="2400" dirty="0"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Meggy pálinka – 2018</a:t>
            </a:r>
          </a:p>
          <a:p>
            <a:r>
              <a:rPr lang="hu-HU" sz="2400" dirty="0"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Vilmoskörte pálinka – 2019 </a:t>
            </a:r>
          </a:p>
        </p:txBody>
      </p:sp>
      <p:pic>
        <p:nvPicPr>
          <p:cNvPr id="2" name="Kép 1">
            <a:extLst>
              <a:ext uri="{FF2B5EF4-FFF2-40B4-BE49-F238E27FC236}">
                <a16:creationId xmlns="" xmlns:a16="http://schemas.microsoft.com/office/drawing/2014/main" id="{CF55A522-70DA-4196-9AA7-7B3181A385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5711" y="2817714"/>
            <a:ext cx="2200930" cy="2431261"/>
          </a:xfrm>
          <a:prstGeom prst="rect">
            <a:avLst/>
          </a:prstGeom>
        </p:spPr>
      </p:pic>
      <p:sp>
        <p:nvSpPr>
          <p:cNvPr id="6" name="Téglalap 5">
            <a:extLst>
              <a:ext uri="{FF2B5EF4-FFF2-40B4-BE49-F238E27FC236}">
                <a16:creationId xmlns="" xmlns:a16="http://schemas.microsoft.com/office/drawing/2014/main" id="{9F7C368C-E2C0-43E8-B7DB-FB1F3C78E195}"/>
              </a:ext>
            </a:extLst>
          </p:cNvPr>
          <p:cNvSpPr/>
          <p:nvPr/>
        </p:nvSpPr>
        <p:spPr>
          <a:xfrm>
            <a:off x="0" y="-22811"/>
            <a:ext cx="12192000" cy="223380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sz="1200" b="1" dirty="0">
              <a:solidFill>
                <a:schemeClr val="tx2">
                  <a:lumMod val="75000"/>
                </a:schemeClr>
              </a:solidFill>
              <a:ea typeface="Tahoma" pitchFamily="34" charset="0"/>
              <a:cs typeface="Times New Roman" pitchFamily="18" charset="0"/>
            </a:endParaRPr>
          </a:p>
          <a:p>
            <a:pPr algn="ctr"/>
            <a:r>
              <a:rPr lang="hu-HU" sz="2800" b="1" dirty="0">
                <a:solidFill>
                  <a:schemeClr val="tx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2020. évi </a:t>
            </a:r>
          </a:p>
          <a:p>
            <a:pPr algn="ctr"/>
            <a:r>
              <a:rPr lang="hu-HU" sz="2800" b="1" dirty="0">
                <a:solidFill>
                  <a:schemeClr val="tx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Országos Pálinka- és </a:t>
            </a:r>
          </a:p>
          <a:p>
            <a:pPr algn="ctr"/>
            <a:r>
              <a:rPr lang="hu-HU" sz="2800" b="1" dirty="0">
                <a:solidFill>
                  <a:schemeClr val="tx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Törkölypálinka Verseny </a:t>
            </a:r>
          </a:p>
          <a:p>
            <a:pPr algn="ctr"/>
            <a:endParaRPr lang="hu-HU" sz="1200" b="1" dirty="0">
              <a:solidFill>
                <a:srgbClr val="C00000"/>
              </a:solidFill>
              <a:latin typeface="Caladea" panose="02040503050406030204" pitchFamily="18" charset="-18"/>
              <a:ea typeface="Tahoma" pitchFamily="34" charset="0"/>
              <a:cs typeface="Aparajita" panose="020B0604020202020204" pitchFamily="34" charset="0"/>
            </a:endParaRPr>
          </a:p>
          <a:p>
            <a:pPr algn="ctr"/>
            <a:r>
              <a:rPr lang="hu-HU" sz="2500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parajita" panose="020B0604020202020204" pitchFamily="34" charset="0"/>
              </a:rPr>
              <a:t>Arany-, ezüst-, bronzminősítésű pálinkák</a:t>
            </a:r>
          </a:p>
        </p:txBody>
      </p:sp>
      <p:pic>
        <p:nvPicPr>
          <p:cNvPr id="3" name="Kép 2">
            <a:extLst>
              <a:ext uri="{FF2B5EF4-FFF2-40B4-BE49-F238E27FC236}">
                <a16:creationId xmlns="" xmlns:a16="http://schemas.microsoft.com/office/drawing/2014/main" id="{278F4A09-0B01-4B16-8D22-9F77BAC8B3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428" y="446166"/>
            <a:ext cx="1800200" cy="1028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9741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églalap 15"/>
          <p:cNvSpPr/>
          <p:nvPr/>
        </p:nvSpPr>
        <p:spPr>
          <a:xfrm>
            <a:off x="1341121" y="2104460"/>
            <a:ext cx="5562600" cy="6305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b="1" dirty="0">
                <a:solidFill>
                  <a:srgbClr val="C00000"/>
                </a:solidFill>
                <a:latin typeface="Sitka Banner" panose="02000505000000020004" pitchFamily="2" charset="0"/>
                <a:ea typeface="Tahoma" pitchFamily="34" charset="0"/>
                <a:cs typeface="Times New Roman" pitchFamily="18" charset="0"/>
              </a:rPr>
              <a:t>ÖREGETESI PALÓC PÁLINKA</a:t>
            </a:r>
          </a:p>
        </p:txBody>
      </p:sp>
      <p:sp>
        <p:nvSpPr>
          <p:cNvPr id="17" name="Téglalap 16"/>
          <p:cNvSpPr/>
          <p:nvPr/>
        </p:nvSpPr>
        <p:spPr>
          <a:xfrm>
            <a:off x="0" y="1703115"/>
            <a:ext cx="12155924" cy="5288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latin typeface="Brandon Grotesque Regular" panose="020B0503020203060202" pitchFamily="34" charset="-18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1341121" y="3388432"/>
            <a:ext cx="2975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Arany minősítés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3177429" y="3984031"/>
            <a:ext cx="49607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Cigánymeggy pálinka – 2019 </a:t>
            </a:r>
          </a:p>
        </p:txBody>
      </p:sp>
      <p:sp>
        <p:nvSpPr>
          <p:cNvPr id="8" name="Téglalap 7">
            <a:extLst>
              <a:ext uri="{FF2B5EF4-FFF2-40B4-BE49-F238E27FC236}">
                <a16:creationId xmlns="" xmlns:a16="http://schemas.microsoft.com/office/drawing/2014/main" id="{91E89020-9BE2-46B0-8D5B-E985F54D8975}"/>
              </a:ext>
            </a:extLst>
          </p:cNvPr>
          <p:cNvSpPr/>
          <p:nvPr/>
        </p:nvSpPr>
        <p:spPr>
          <a:xfrm>
            <a:off x="0" y="-573792"/>
            <a:ext cx="12192000" cy="223380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sz="1200" b="1" dirty="0">
              <a:solidFill>
                <a:schemeClr val="tx2">
                  <a:lumMod val="75000"/>
                </a:schemeClr>
              </a:solidFill>
              <a:ea typeface="Tahoma" pitchFamily="34" charset="0"/>
              <a:cs typeface="Times New Roman" pitchFamily="18" charset="0"/>
            </a:endParaRPr>
          </a:p>
          <a:p>
            <a:pPr algn="ctr"/>
            <a:r>
              <a:rPr lang="hu-HU" sz="2800" b="1" dirty="0">
                <a:solidFill>
                  <a:schemeClr val="tx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2020. évi </a:t>
            </a:r>
          </a:p>
          <a:p>
            <a:pPr algn="ctr"/>
            <a:r>
              <a:rPr lang="hu-HU" sz="2800" b="1" dirty="0">
                <a:solidFill>
                  <a:schemeClr val="tx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Országos Pálinka- és </a:t>
            </a:r>
          </a:p>
          <a:p>
            <a:pPr algn="ctr"/>
            <a:r>
              <a:rPr lang="hu-HU" sz="2800" b="1" dirty="0">
                <a:solidFill>
                  <a:schemeClr val="tx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Törkölypálinka Verseny </a:t>
            </a:r>
          </a:p>
          <a:p>
            <a:pPr algn="ctr"/>
            <a:endParaRPr lang="hu-HU" sz="1200" b="1" dirty="0">
              <a:solidFill>
                <a:srgbClr val="C00000"/>
              </a:solidFill>
              <a:latin typeface="Caladea" panose="02040503050406030204" pitchFamily="18" charset="-18"/>
              <a:ea typeface="Tahoma" pitchFamily="34" charset="0"/>
              <a:cs typeface="Aparajita" panose="020B0604020202020204" pitchFamily="34" charset="0"/>
            </a:endParaRPr>
          </a:p>
          <a:p>
            <a:pPr algn="ctr"/>
            <a:r>
              <a:rPr lang="hu-HU" sz="2500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parajita" panose="020B0604020202020204" pitchFamily="34" charset="0"/>
              </a:rPr>
              <a:t>Arany-, ezüst-, bronzminősítésű pálinkák</a:t>
            </a:r>
          </a:p>
        </p:txBody>
      </p:sp>
      <p:pic>
        <p:nvPicPr>
          <p:cNvPr id="2" name="Kép 1">
            <a:extLst>
              <a:ext uri="{FF2B5EF4-FFF2-40B4-BE49-F238E27FC236}">
                <a16:creationId xmlns="" xmlns:a16="http://schemas.microsoft.com/office/drawing/2014/main" id="{C1CC5624-8BF7-45D3-BFF8-8345B7B752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8160" y="2596561"/>
            <a:ext cx="3381992" cy="1242712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="" xmlns:a16="http://schemas.microsoft.com/office/drawing/2014/main" id="{E83A12EF-D0CB-4FEE-8D35-FF2F9CE537B2}"/>
              </a:ext>
            </a:extLst>
          </p:cNvPr>
          <p:cNvSpPr txBox="1"/>
          <p:nvPr/>
        </p:nvSpPr>
        <p:spPr>
          <a:xfrm>
            <a:off x="1146570" y="4840396"/>
            <a:ext cx="2975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Ezüst minősítés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="" xmlns:a16="http://schemas.microsoft.com/office/drawing/2014/main" id="{0D125E74-DC27-49FA-8679-083E2081FCEE}"/>
              </a:ext>
            </a:extLst>
          </p:cNvPr>
          <p:cNvSpPr txBox="1"/>
          <p:nvPr/>
        </p:nvSpPr>
        <p:spPr>
          <a:xfrm>
            <a:off x="3177429" y="5433072"/>
            <a:ext cx="49607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err="1"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Borzag</a:t>
            </a:r>
            <a:r>
              <a:rPr lang="hu-HU" sz="2400" dirty="0"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 pálinka – 2019 </a:t>
            </a:r>
          </a:p>
        </p:txBody>
      </p:sp>
      <p:pic>
        <p:nvPicPr>
          <p:cNvPr id="6" name="Kép 5">
            <a:extLst>
              <a:ext uri="{FF2B5EF4-FFF2-40B4-BE49-F238E27FC236}">
                <a16:creationId xmlns="" xmlns:a16="http://schemas.microsoft.com/office/drawing/2014/main" id="{D38F2780-516A-4CE3-93E0-8D90E21A18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229" y="0"/>
            <a:ext cx="1800200" cy="1028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2392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églalap 15"/>
          <p:cNvSpPr/>
          <p:nvPr/>
        </p:nvSpPr>
        <p:spPr>
          <a:xfrm>
            <a:off x="1233054" y="2509368"/>
            <a:ext cx="7852756" cy="6206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b="1" dirty="0">
                <a:solidFill>
                  <a:srgbClr val="C00000"/>
                </a:solidFill>
                <a:latin typeface="Sitka Banner" panose="02000505000000020004" pitchFamily="2" charset="0"/>
                <a:ea typeface="Tahoma" pitchFamily="34" charset="0"/>
                <a:cs typeface="Times New Roman" pitchFamily="18" charset="0"/>
              </a:rPr>
              <a:t>ZWACK KECSKEMÉTI PÁLINKA MANUFAKTÚRA</a:t>
            </a:r>
          </a:p>
        </p:txBody>
      </p:sp>
      <p:sp>
        <p:nvSpPr>
          <p:cNvPr id="17" name="Téglalap 16"/>
          <p:cNvSpPr/>
          <p:nvPr/>
        </p:nvSpPr>
        <p:spPr>
          <a:xfrm>
            <a:off x="0" y="2265409"/>
            <a:ext cx="12192000" cy="11334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latin typeface="Brandon Grotesque Regular" panose="020B0503020203060202" pitchFamily="34" charset="-18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1402617" y="5232377"/>
            <a:ext cx="80684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err="1">
                <a:latin typeface="Malgun Gothic" panose="020B0503020000020004" pitchFamily="34" charset="-127"/>
                <a:ea typeface="Malgun Gothic" panose="020B0503020000020004" pitchFamily="34" charset="-127"/>
              </a:rPr>
              <a:t>Hírös</a:t>
            </a:r>
            <a:r>
              <a:rPr lang="hu-HU" sz="24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 Kecskeméti Barack pálinka – 2019</a:t>
            </a:r>
          </a:p>
          <a:p>
            <a:r>
              <a:rPr lang="hu-HU" sz="24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Zwack Sándor Nemes Besztercei Szilva pálinka - 2017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752602" y="3406287"/>
            <a:ext cx="2975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Arany minősítés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1381036" y="3979505"/>
            <a:ext cx="77090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Zwack Sándor Nemes Birsalma pálinka – 2018-19</a:t>
            </a:r>
          </a:p>
        </p:txBody>
      </p:sp>
      <p:pic>
        <p:nvPicPr>
          <p:cNvPr id="3" name="Kép 2">
            <a:extLst>
              <a:ext uri="{FF2B5EF4-FFF2-40B4-BE49-F238E27FC236}">
                <a16:creationId xmlns="" xmlns:a16="http://schemas.microsoft.com/office/drawing/2014/main" id="{5C9C87E7-843B-4138-B91D-176F907D027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701" y="2818036"/>
            <a:ext cx="1889021" cy="1877397"/>
          </a:xfrm>
          <a:prstGeom prst="rect">
            <a:avLst/>
          </a:prstGeom>
        </p:spPr>
      </p:pic>
      <p:sp>
        <p:nvSpPr>
          <p:cNvPr id="8" name="Téglalap 7">
            <a:extLst>
              <a:ext uri="{FF2B5EF4-FFF2-40B4-BE49-F238E27FC236}">
                <a16:creationId xmlns="" xmlns:a16="http://schemas.microsoft.com/office/drawing/2014/main" id="{0377E0B8-D275-4A7A-8CA8-93A3CFE2F304}"/>
              </a:ext>
            </a:extLst>
          </p:cNvPr>
          <p:cNvSpPr/>
          <p:nvPr/>
        </p:nvSpPr>
        <p:spPr>
          <a:xfrm>
            <a:off x="0" y="-22811"/>
            <a:ext cx="12192000" cy="223380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sz="1200" b="1" dirty="0">
              <a:solidFill>
                <a:schemeClr val="tx2">
                  <a:lumMod val="75000"/>
                </a:schemeClr>
              </a:solidFill>
              <a:ea typeface="Tahoma" pitchFamily="34" charset="0"/>
              <a:cs typeface="Times New Roman" pitchFamily="18" charset="0"/>
            </a:endParaRPr>
          </a:p>
          <a:p>
            <a:pPr algn="ctr"/>
            <a:r>
              <a:rPr lang="hu-HU" sz="2800" b="1" dirty="0">
                <a:solidFill>
                  <a:schemeClr val="tx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2020. évi </a:t>
            </a:r>
          </a:p>
          <a:p>
            <a:pPr algn="ctr"/>
            <a:r>
              <a:rPr lang="hu-HU" sz="2800" b="1" dirty="0">
                <a:solidFill>
                  <a:schemeClr val="tx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Országos Pálinka- és </a:t>
            </a:r>
          </a:p>
          <a:p>
            <a:pPr algn="ctr"/>
            <a:r>
              <a:rPr lang="hu-HU" sz="2800" b="1" dirty="0">
                <a:solidFill>
                  <a:schemeClr val="tx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Törkölypálinka Verseny </a:t>
            </a:r>
          </a:p>
          <a:p>
            <a:pPr algn="ctr"/>
            <a:endParaRPr lang="hu-HU" sz="1200" b="1" dirty="0">
              <a:solidFill>
                <a:srgbClr val="C00000"/>
              </a:solidFill>
              <a:latin typeface="Caladea" panose="02040503050406030204" pitchFamily="18" charset="-18"/>
              <a:ea typeface="Tahoma" pitchFamily="34" charset="0"/>
              <a:cs typeface="Aparajita" panose="020B0604020202020204" pitchFamily="34" charset="0"/>
            </a:endParaRPr>
          </a:p>
          <a:p>
            <a:pPr algn="ctr"/>
            <a:r>
              <a:rPr lang="hu-HU" sz="2500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parajita" panose="020B0604020202020204" pitchFamily="34" charset="0"/>
              </a:rPr>
              <a:t>Arany-, ezüst-, bronzminősítésű pálinkák</a:t>
            </a:r>
          </a:p>
        </p:txBody>
      </p:sp>
      <p:pic>
        <p:nvPicPr>
          <p:cNvPr id="2" name="Kép 1">
            <a:extLst>
              <a:ext uri="{FF2B5EF4-FFF2-40B4-BE49-F238E27FC236}">
                <a16:creationId xmlns="" xmlns:a16="http://schemas.microsoft.com/office/drawing/2014/main" id="{E1E143B4-2B0D-4950-AC68-FA505EE682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428" y="436347"/>
            <a:ext cx="1800200" cy="1028685"/>
          </a:xfrm>
          <a:prstGeom prst="rect">
            <a:avLst/>
          </a:prstGeom>
        </p:spPr>
      </p:pic>
      <p:sp>
        <p:nvSpPr>
          <p:cNvPr id="6" name="Szövegdoboz 5">
            <a:extLst>
              <a:ext uri="{FF2B5EF4-FFF2-40B4-BE49-F238E27FC236}">
                <a16:creationId xmlns="" xmlns:a16="http://schemas.microsoft.com/office/drawing/2014/main" id="{368EF3A5-B411-4B3B-A952-2EB82C77B0DD}"/>
              </a:ext>
            </a:extLst>
          </p:cNvPr>
          <p:cNvSpPr txBox="1"/>
          <p:nvPr/>
        </p:nvSpPr>
        <p:spPr>
          <a:xfrm>
            <a:off x="752602" y="4695433"/>
            <a:ext cx="2975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Ezüst minősítés</a:t>
            </a:r>
          </a:p>
        </p:txBody>
      </p:sp>
    </p:spTree>
    <p:extLst>
      <p:ext uri="{BB962C8B-B14F-4D97-AF65-F5344CB8AC3E}">
        <p14:creationId xmlns:p14="http://schemas.microsoft.com/office/powerpoint/2010/main" val="15287057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églalap 15"/>
          <p:cNvSpPr/>
          <p:nvPr/>
        </p:nvSpPr>
        <p:spPr>
          <a:xfrm>
            <a:off x="1524000" y="2507370"/>
            <a:ext cx="7270865" cy="6206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b="1" dirty="0">
                <a:solidFill>
                  <a:srgbClr val="C00000"/>
                </a:solidFill>
                <a:latin typeface="Sitka Banner" panose="02000505000000020004" pitchFamily="2" charset="0"/>
                <a:ea typeface="Tahoma" pitchFamily="34" charset="0"/>
                <a:cs typeface="Times New Roman" pitchFamily="18" charset="0"/>
              </a:rPr>
              <a:t>HOLZINGER PINCÉSZET ÉS PÁLINKAHÁZ</a:t>
            </a:r>
          </a:p>
        </p:txBody>
      </p:sp>
      <p:sp>
        <p:nvSpPr>
          <p:cNvPr id="17" name="Téglalap 16"/>
          <p:cNvSpPr/>
          <p:nvPr/>
        </p:nvSpPr>
        <p:spPr>
          <a:xfrm>
            <a:off x="0" y="2270045"/>
            <a:ext cx="12192000" cy="11469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latin typeface="Brandon Grotesque Regular" panose="020B0503020203060202" pitchFamily="34" charset="-18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1943779" y="5146645"/>
            <a:ext cx="2975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Ezüst minősítés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2633402" y="5728919"/>
            <a:ext cx="80917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Holzinger - Cabernet </a:t>
            </a:r>
            <a:r>
              <a:rPr lang="hu-HU" sz="2400" dirty="0" err="1">
                <a:latin typeface="Malgun Gothic" panose="020B0503020000020004" pitchFamily="34" charset="-127"/>
                <a:ea typeface="Malgun Gothic" panose="020B0503020000020004" pitchFamily="34" charset="-127"/>
              </a:rPr>
              <a:t>Sauvignon</a:t>
            </a:r>
            <a:r>
              <a:rPr lang="hu-HU" sz="24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 Szőlő pálinka - 2018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1943779" y="3536229"/>
            <a:ext cx="2975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Arany minősítés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2633402" y="4197656"/>
            <a:ext cx="5753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Holzinger - Meggy pálinka – 2020 </a:t>
            </a:r>
          </a:p>
        </p:txBody>
      </p:sp>
      <p:pic>
        <p:nvPicPr>
          <p:cNvPr id="6" name="Kép 5">
            <a:extLst>
              <a:ext uri="{FF2B5EF4-FFF2-40B4-BE49-F238E27FC236}">
                <a16:creationId xmlns="" xmlns:a16="http://schemas.microsoft.com/office/drawing/2014/main" id="{FACAEE0D-F041-4A28-B51B-A61F97B47E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3695" y="2996031"/>
            <a:ext cx="1591926" cy="1591926"/>
          </a:xfrm>
          <a:prstGeom prst="rect">
            <a:avLst/>
          </a:prstGeom>
        </p:spPr>
      </p:pic>
      <p:sp>
        <p:nvSpPr>
          <p:cNvPr id="8" name="Téglalap 7">
            <a:extLst>
              <a:ext uri="{FF2B5EF4-FFF2-40B4-BE49-F238E27FC236}">
                <a16:creationId xmlns="" xmlns:a16="http://schemas.microsoft.com/office/drawing/2014/main" id="{8899EC96-A95F-450A-BB2D-7785A2D22B0E}"/>
              </a:ext>
            </a:extLst>
          </p:cNvPr>
          <p:cNvSpPr/>
          <p:nvPr/>
        </p:nvSpPr>
        <p:spPr>
          <a:xfrm>
            <a:off x="0" y="-22811"/>
            <a:ext cx="12192000" cy="223380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sz="1200" b="1" dirty="0">
              <a:solidFill>
                <a:schemeClr val="tx2">
                  <a:lumMod val="75000"/>
                </a:schemeClr>
              </a:solidFill>
              <a:ea typeface="Tahoma" pitchFamily="34" charset="0"/>
              <a:cs typeface="Times New Roman" pitchFamily="18" charset="0"/>
            </a:endParaRPr>
          </a:p>
          <a:p>
            <a:pPr algn="ctr"/>
            <a:r>
              <a:rPr lang="hu-HU" sz="2800" b="1" dirty="0">
                <a:solidFill>
                  <a:schemeClr val="tx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2020. évi </a:t>
            </a:r>
          </a:p>
          <a:p>
            <a:pPr algn="ctr"/>
            <a:r>
              <a:rPr lang="hu-HU" sz="2800" b="1" dirty="0">
                <a:solidFill>
                  <a:schemeClr val="tx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Országos Pálinka- és </a:t>
            </a:r>
          </a:p>
          <a:p>
            <a:pPr algn="ctr"/>
            <a:r>
              <a:rPr lang="hu-HU" sz="2800" b="1" dirty="0">
                <a:solidFill>
                  <a:schemeClr val="tx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Törkölypálinka Verseny </a:t>
            </a:r>
          </a:p>
          <a:p>
            <a:pPr algn="ctr"/>
            <a:endParaRPr lang="hu-HU" sz="1200" b="1" dirty="0">
              <a:solidFill>
                <a:srgbClr val="C00000"/>
              </a:solidFill>
              <a:latin typeface="Caladea" panose="02040503050406030204" pitchFamily="18" charset="-18"/>
              <a:ea typeface="Tahoma" pitchFamily="34" charset="0"/>
              <a:cs typeface="Aparajita" panose="020B0604020202020204" pitchFamily="34" charset="0"/>
            </a:endParaRPr>
          </a:p>
          <a:p>
            <a:pPr algn="ctr"/>
            <a:r>
              <a:rPr lang="hu-HU" sz="2500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parajita" panose="020B0604020202020204" pitchFamily="34" charset="0"/>
              </a:rPr>
              <a:t>Arany-, ezüst-, bronzminősítésű pálinkák</a:t>
            </a:r>
          </a:p>
        </p:txBody>
      </p:sp>
      <p:pic>
        <p:nvPicPr>
          <p:cNvPr id="2" name="Kép 1">
            <a:extLst>
              <a:ext uri="{FF2B5EF4-FFF2-40B4-BE49-F238E27FC236}">
                <a16:creationId xmlns="" xmlns:a16="http://schemas.microsoft.com/office/drawing/2014/main" id="{5F99FEB5-68FE-4F42-8EA4-8A0A706BC6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782" y="438343"/>
            <a:ext cx="1800200" cy="1028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8744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églalap 5"/>
          <p:cNvSpPr/>
          <p:nvPr/>
        </p:nvSpPr>
        <p:spPr>
          <a:xfrm>
            <a:off x="0" y="2241603"/>
            <a:ext cx="12192000" cy="10130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00B050"/>
              </a:solidFill>
              <a:latin typeface="Brandon Grotesque Regular" panose="020B0503020203060202" pitchFamily="34" charset="-18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2997516" y="2625085"/>
            <a:ext cx="6196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ELŐKÉSZÍTŐ BIZOTTSÁG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4456748" y="3347142"/>
            <a:ext cx="3278505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Barta Gábor</a:t>
            </a:r>
          </a:p>
          <a:p>
            <a:pPr algn="ctr"/>
            <a:r>
              <a:rPr lang="hu-HU" sz="26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Éger Krisztián</a:t>
            </a:r>
          </a:p>
          <a:p>
            <a:pPr algn="ctr"/>
            <a:r>
              <a:rPr lang="hu-HU" sz="26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Kárpáti Viktória</a:t>
            </a:r>
          </a:p>
          <a:p>
            <a:pPr algn="ctr"/>
            <a:r>
              <a:rPr lang="hu-HU" sz="26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Kovács Dorina</a:t>
            </a:r>
          </a:p>
          <a:p>
            <a:pPr algn="ctr"/>
            <a:r>
              <a:rPr lang="hu-HU" sz="26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Rónyai-Sass Imre</a:t>
            </a:r>
          </a:p>
          <a:p>
            <a:pPr algn="ctr"/>
            <a:r>
              <a:rPr lang="hu-HU" sz="26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Rónyai-Sass Mónika</a:t>
            </a:r>
          </a:p>
          <a:p>
            <a:pPr algn="ctr"/>
            <a:r>
              <a:rPr lang="hu-HU" sz="2600" dirty="0" err="1">
                <a:latin typeface="Malgun Gothic" panose="020B0503020000020004" pitchFamily="34" charset="-127"/>
                <a:ea typeface="Malgun Gothic" panose="020B0503020000020004" pitchFamily="34" charset="-127"/>
              </a:rPr>
              <a:t>Szimeonov</a:t>
            </a:r>
            <a:r>
              <a:rPr lang="hu-HU" sz="26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hu-HU" sz="2600" dirty="0" err="1">
                <a:latin typeface="Malgun Gothic" panose="020B0503020000020004" pitchFamily="34" charset="-127"/>
                <a:ea typeface="Malgun Gothic" panose="020B0503020000020004" pitchFamily="34" charset="-127"/>
              </a:rPr>
              <a:t>Iliján</a:t>
            </a:r>
            <a:endParaRPr lang="hu-HU" sz="2600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algn="ctr"/>
            <a:r>
              <a:rPr lang="hu-HU" sz="26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Vellner László</a:t>
            </a:r>
          </a:p>
          <a:p>
            <a:pPr algn="ctr"/>
            <a:endParaRPr lang="hu-HU" sz="2200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2" name="Téglalap 1">
            <a:extLst>
              <a:ext uri="{FF2B5EF4-FFF2-40B4-BE49-F238E27FC236}">
                <a16:creationId xmlns="" xmlns:a16="http://schemas.microsoft.com/office/drawing/2014/main" id="{B5E2B7B8-DFED-4D49-AAF5-7FB0025C8601}"/>
              </a:ext>
            </a:extLst>
          </p:cNvPr>
          <p:cNvSpPr/>
          <p:nvPr/>
        </p:nvSpPr>
        <p:spPr>
          <a:xfrm>
            <a:off x="0" y="-22811"/>
            <a:ext cx="12192000" cy="223380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sz="1200" b="1" dirty="0">
              <a:solidFill>
                <a:schemeClr val="tx2">
                  <a:lumMod val="75000"/>
                </a:schemeClr>
              </a:solidFill>
              <a:ea typeface="Tahoma" pitchFamily="34" charset="0"/>
              <a:cs typeface="Times New Roman" pitchFamily="18" charset="0"/>
            </a:endParaRPr>
          </a:p>
          <a:p>
            <a:pPr algn="ctr"/>
            <a:r>
              <a:rPr lang="hu-HU" sz="2800" b="1" dirty="0">
                <a:solidFill>
                  <a:schemeClr val="tx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2020. évi </a:t>
            </a:r>
          </a:p>
          <a:p>
            <a:pPr algn="ctr"/>
            <a:r>
              <a:rPr lang="hu-HU" sz="2800" b="1" dirty="0">
                <a:solidFill>
                  <a:schemeClr val="tx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Országos Pálinka- és </a:t>
            </a:r>
          </a:p>
          <a:p>
            <a:pPr algn="ctr"/>
            <a:r>
              <a:rPr lang="hu-HU" sz="2800" b="1" dirty="0">
                <a:solidFill>
                  <a:schemeClr val="tx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Törkölypálinka Verseny </a:t>
            </a:r>
          </a:p>
          <a:p>
            <a:pPr algn="ctr"/>
            <a:endParaRPr lang="hu-HU" sz="1200" b="1" dirty="0">
              <a:solidFill>
                <a:srgbClr val="C00000"/>
              </a:solidFill>
              <a:latin typeface="Caladea" panose="02040503050406030204" pitchFamily="18" charset="-18"/>
              <a:ea typeface="Tahoma" pitchFamily="34" charset="0"/>
              <a:cs typeface="Aparajita" panose="020B0604020202020204" pitchFamily="34" charset="0"/>
            </a:endParaRPr>
          </a:p>
        </p:txBody>
      </p:sp>
      <p:pic>
        <p:nvPicPr>
          <p:cNvPr id="3" name="Kép 2">
            <a:extLst>
              <a:ext uri="{FF2B5EF4-FFF2-40B4-BE49-F238E27FC236}">
                <a16:creationId xmlns="" xmlns:a16="http://schemas.microsoft.com/office/drawing/2014/main" id="{13FF7D1D-543B-4247-BC2F-A55C4EA9A5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948" y="557487"/>
            <a:ext cx="1800200" cy="1028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2177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églalap 15"/>
          <p:cNvSpPr/>
          <p:nvPr/>
        </p:nvSpPr>
        <p:spPr>
          <a:xfrm>
            <a:off x="2915817" y="2760386"/>
            <a:ext cx="4709366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b="1" dirty="0">
                <a:solidFill>
                  <a:srgbClr val="C00000"/>
                </a:solidFill>
                <a:latin typeface="Sitka Banner" panose="02000505000000020004" pitchFamily="2" charset="0"/>
                <a:ea typeface="Tahoma" pitchFamily="34" charset="0"/>
                <a:cs typeface="Times New Roman" pitchFamily="18" charset="0"/>
              </a:rPr>
              <a:t>BÁNKI PÁLINKAHÁZ</a:t>
            </a:r>
            <a:endParaRPr lang="hu-HU" sz="3000" b="1" dirty="0">
              <a:solidFill>
                <a:srgbClr val="C00000"/>
              </a:solidFill>
              <a:latin typeface="Sitka Banner" panose="02000505000000020004" pitchFamily="2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17" name="Téglalap 16"/>
          <p:cNvSpPr/>
          <p:nvPr/>
        </p:nvSpPr>
        <p:spPr>
          <a:xfrm>
            <a:off x="0" y="2254033"/>
            <a:ext cx="12171285" cy="11630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latin typeface="Brandon Grotesque Regular" panose="020B0503020203060202" pitchFamily="34" charset="-18"/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2057400" y="3634039"/>
            <a:ext cx="3213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Bronz minősítés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2927350" y="4820795"/>
            <a:ext cx="63373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Cserszegi Fűszeres Szőlő pálinka – 2018</a:t>
            </a:r>
          </a:p>
          <a:p>
            <a:r>
              <a:rPr lang="hu-HU" sz="24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Fekete Ribizli pálinka – 2018</a:t>
            </a:r>
          </a:p>
          <a:p>
            <a:r>
              <a:rPr lang="hu-HU" sz="2400" dirty="0" err="1">
                <a:latin typeface="Malgun Gothic" panose="020B0503020000020004" pitchFamily="34" charset="-127"/>
                <a:ea typeface="Malgun Gothic" panose="020B0503020000020004" pitchFamily="34" charset="-127"/>
              </a:rPr>
              <a:t>Jonagold</a:t>
            </a:r>
            <a:r>
              <a:rPr lang="hu-HU" sz="24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 Alma pálinka – 2018</a:t>
            </a:r>
          </a:p>
        </p:txBody>
      </p:sp>
      <p:pic>
        <p:nvPicPr>
          <p:cNvPr id="4" name="Kép 3">
            <a:extLst>
              <a:ext uri="{FF2B5EF4-FFF2-40B4-BE49-F238E27FC236}">
                <a16:creationId xmlns="" xmlns:a16="http://schemas.microsoft.com/office/drawing/2014/main" id="{5E74B09D-7A97-4437-8D97-24A6914E62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4060" y="2987079"/>
            <a:ext cx="2527300" cy="1500584"/>
          </a:xfrm>
          <a:prstGeom prst="rect">
            <a:avLst/>
          </a:prstGeom>
        </p:spPr>
      </p:pic>
      <p:sp>
        <p:nvSpPr>
          <p:cNvPr id="5" name="Téglalap 4">
            <a:extLst>
              <a:ext uri="{FF2B5EF4-FFF2-40B4-BE49-F238E27FC236}">
                <a16:creationId xmlns="" xmlns:a16="http://schemas.microsoft.com/office/drawing/2014/main" id="{46253C11-8F01-4541-987F-916711AB67B9}"/>
              </a:ext>
            </a:extLst>
          </p:cNvPr>
          <p:cNvSpPr/>
          <p:nvPr/>
        </p:nvSpPr>
        <p:spPr>
          <a:xfrm>
            <a:off x="0" y="-22811"/>
            <a:ext cx="12192000" cy="223380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sz="1200" b="1" dirty="0">
              <a:solidFill>
                <a:schemeClr val="tx2">
                  <a:lumMod val="75000"/>
                </a:schemeClr>
              </a:solidFill>
              <a:ea typeface="Tahoma" pitchFamily="34" charset="0"/>
              <a:cs typeface="Times New Roman" pitchFamily="18" charset="0"/>
            </a:endParaRPr>
          </a:p>
          <a:p>
            <a:pPr algn="ctr"/>
            <a:r>
              <a:rPr lang="hu-HU" sz="2800" b="1" dirty="0">
                <a:solidFill>
                  <a:schemeClr val="tx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2020. évi </a:t>
            </a:r>
          </a:p>
          <a:p>
            <a:pPr algn="ctr"/>
            <a:r>
              <a:rPr lang="hu-HU" sz="2800" b="1" dirty="0">
                <a:solidFill>
                  <a:schemeClr val="tx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Országos Pálinka- és </a:t>
            </a:r>
          </a:p>
          <a:p>
            <a:pPr algn="ctr"/>
            <a:r>
              <a:rPr lang="hu-HU" sz="2800" b="1" dirty="0">
                <a:solidFill>
                  <a:schemeClr val="tx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Törkölypálinka Verseny </a:t>
            </a:r>
          </a:p>
          <a:p>
            <a:pPr algn="ctr"/>
            <a:endParaRPr lang="hu-HU" sz="1200" b="1" dirty="0">
              <a:solidFill>
                <a:srgbClr val="C00000"/>
              </a:solidFill>
              <a:latin typeface="Caladea" panose="02040503050406030204" pitchFamily="18" charset="-18"/>
              <a:ea typeface="Tahoma" pitchFamily="34" charset="0"/>
              <a:cs typeface="Aparajita" panose="020B0604020202020204" pitchFamily="34" charset="0"/>
            </a:endParaRPr>
          </a:p>
          <a:p>
            <a:pPr algn="ctr"/>
            <a:r>
              <a:rPr lang="hu-HU" sz="2500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parajita" panose="020B0604020202020204" pitchFamily="34" charset="0"/>
              </a:rPr>
              <a:t>Arany-, ezüst-, bronzminősítésű pálinkák</a:t>
            </a:r>
          </a:p>
        </p:txBody>
      </p:sp>
      <p:pic>
        <p:nvPicPr>
          <p:cNvPr id="6" name="Kép 5">
            <a:extLst>
              <a:ext uri="{FF2B5EF4-FFF2-40B4-BE49-F238E27FC236}">
                <a16:creationId xmlns="" xmlns:a16="http://schemas.microsoft.com/office/drawing/2014/main" id="{7E3F851F-3227-4C0A-8041-E4D1C58AC3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704" y="475989"/>
            <a:ext cx="1800200" cy="1028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9145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églalap 15"/>
          <p:cNvSpPr/>
          <p:nvPr/>
        </p:nvSpPr>
        <p:spPr>
          <a:xfrm>
            <a:off x="2783634" y="2590364"/>
            <a:ext cx="5184575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b="1" dirty="0">
                <a:solidFill>
                  <a:srgbClr val="C00000"/>
                </a:solidFill>
                <a:latin typeface="Sitka Banner" panose="02000505000000020004" pitchFamily="2" charset="0"/>
                <a:ea typeface="Tahoma" pitchFamily="34" charset="0"/>
                <a:cs typeface="Times New Roman" pitchFamily="18" charset="0"/>
              </a:rPr>
              <a:t>SAVANYA PÁLINKAHÁZ</a:t>
            </a:r>
            <a:endParaRPr lang="hu-HU" sz="3000" b="1" dirty="0">
              <a:solidFill>
                <a:srgbClr val="C00000"/>
              </a:solidFill>
              <a:latin typeface="Sitka Banner" panose="02000505000000020004" pitchFamily="2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17" name="Téglalap 16"/>
          <p:cNvSpPr/>
          <p:nvPr/>
        </p:nvSpPr>
        <p:spPr>
          <a:xfrm>
            <a:off x="0" y="2254019"/>
            <a:ext cx="12192000" cy="9131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latin typeface="Brandon Grotesque Regular" panose="020B0503020203060202" pitchFamily="34" charset="-18"/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1709737" y="4811679"/>
            <a:ext cx="366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Bronz minősítés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2159000" y="5510412"/>
            <a:ext cx="81661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Ágyas Cigánymeggy pálinkája – 2018</a:t>
            </a:r>
          </a:p>
          <a:p>
            <a:r>
              <a:rPr lang="hu-HU" sz="24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Ágyas Kajszibarack pálinkája – 2019</a:t>
            </a:r>
          </a:p>
          <a:p>
            <a:r>
              <a:rPr lang="hu-HU" sz="24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Aranyszalagos Fahordóban Érlelt  Alma pálinkája – 2018</a:t>
            </a:r>
            <a:r>
              <a:rPr lang="hu-HU" sz="2400" dirty="0"/>
              <a:t> </a:t>
            </a:r>
          </a:p>
          <a:p>
            <a:endParaRPr lang="hu-HU" sz="2400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="" xmlns:a16="http://schemas.microsoft.com/office/drawing/2014/main" id="{46933D4B-E811-4595-817C-0CFC70D220AC}"/>
              </a:ext>
            </a:extLst>
          </p:cNvPr>
          <p:cNvSpPr txBox="1"/>
          <p:nvPr/>
        </p:nvSpPr>
        <p:spPr>
          <a:xfrm>
            <a:off x="1739900" y="3392467"/>
            <a:ext cx="4356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Ezüst minősítés</a:t>
            </a:r>
          </a:p>
        </p:txBody>
      </p:sp>
      <p:sp>
        <p:nvSpPr>
          <p:cNvPr id="9" name="Szövegdoboz 8">
            <a:extLst>
              <a:ext uri="{FF2B5EF4-FFF2-40B4-BE49-F238E27FC236}">
                <a16:creationId xmlns="" xmlns:a16="http://schemas.microsoft.com/office/drawing/2014/main" id="{E10E8C3D-644D-4B99-920F-6FFEE33AF88F}"/>
              </a:ext>
            </a:extLst>
          </p:cNvPr>
          <p:cNvSpPr txBox="1"/>
          <p:nvPr/>
        </p:nvSpPr>
        <p:spPr>
          <a:xfrm>
            <a:off x="2159000" y="4160717"/>
            <a:ext cx="6286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Aranyszalagos Vadkörte pálinkája – 2018</a:t>
            </a:r>
            <a:r>
              <a:rPr lang="hu-HU" sz="2400" dirty="0"/>
              <a:t> </a:t>
            </a:r>
          </a:p>
        </p:txBody>
      </p:sp>
      <p:pic>
        <p:nvPicPr>
          <p:cNvPr id="7" name="Kép 6">
            <a:extLst>
              <a:ext uri="{FF2B5EF4-FFF2-40B4-BE49-F238E27FC236}">
                <a16:creationId xmlns="" xmlns:a16="http://schemas.microsoft.com/office/drawing/2014/main" id="{A42F3591-E594-4B0C-82CD-8434EBBC19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5500" y="2851974"/>
            <a:ext cx="2895600" cy="1447800"/>
          </a:xfrm>
          <a:prstGeom prst="rect">
            <a:avLst/>
          </a:prstGeom>
        </p:spPr>
      </p:pic>
      <p:sp>
        <p:nvSpPr>
          <p:cNvPr id="4" name="Téglalap 3">
            <a:extLst>
              <a:ext uri="{FF2B5EF4-FFF2-40B4-BE49-F238E27FC236}">
                <a16:creationId xmlns="" xmlns:a16="http://schemas.microsoft.com/office/drawing/2014/main" id="{BF913B72-55BC-4FF5-8248-96E5B7A7B984}"/>
              </a:ext>
            </a:extLst>
          </p:cNvPr>
          <p:cNvSpPr/>
          <p:nvPr/>
        </p:nvSpPr>
        <p:spPr>
          <a:xfrm>
            <a:off x="0" y="-22811"/>
            <a:ext cx="12192000" cy="223380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sz="1200" b="1" dirty="0">
              <a:solidFill>
                <a:schemeClr val="tx2">
                  <a:lumMod val="75000"/>
                </a:schemeClr>
              </a:solidFill>
              <a:ea typeface="Tahoma" pitchFamily="34" charset="0"/>
              <a:cs typeface="Times New Roman" pitchFamily="18" charset="0"/>
            </a:endParaRPr>
          </a:p>
          <a:p>
            <a:pPr algn="ctr"/>
            <a:r>
              <a:rPr lang="hu-HU" sz="2800" b="1" dirty="0">
                <a:solidFill>
                  <a:schemeClr val="tx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2020. évi </a:t>
            </a:r>
          </a:p>
          <a:p>
            <a:pPr algn="ctr"/>
            <a:r>
              <a:rPr lang="hu-HU" sz="2800" b="1" dirty="0">
                <a:solidFill>
                  <a:schemeClr val="tx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Országos Pálinka- és </a:t>
            </a:r>
          </a:p>
          <a:p>
            <a:pPr algn="ctr"/>
            <a:r>
              <a:rPr lang="hu-HU" sz="2800" b="1" dirty="0">
                <a:solidFill>
                  <a:schemeClr val="tx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Törkölypálinka Verseny </a:t>
            </a:r>
          </a:p>
          <a:p>
            <a:pPr algn="ctr"/>
            <a:endParaRPr lang="hu-HU" sz="1200" b="1" dirty="0">
              <a:solidFill>
                <a:srgbClr val="C00000"/>
              </a:solidFill>
              <a:latin typeface="Caladea" panose="02040503050406030204" pitchFamily="18" charset="-18"/>
              <a:ea typeface="Tahoma" pitchFamily="34" charset="0"/>
              <a:cs typeface="Aparajita" panose="020B0604020202020204" pitchFamily="34" charset="0"/>
            </a:endParaRPr>
          </a:p>
          <a:p>
            <a:pPr algn="ctr"/>
            <a:r>
              <a:rPr lang="hu-HU" sz="2500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parajita" panose="020B0604020202020204" pitchFamily="34" charset="0"/>
              </a:rPr>
              <a:t>Arany-, ezüst-, bronzminősítésű pálinkák</a:t>
            </a:r>
          </a:p>
        </p:txBody>
      </p:sp>
      <p:pic>
        <p:nvPicPr>
          <p:cNvPr id="6" name="Kép 5">
            <a:extLst>
              <a:ext uri="{FF2B5EF4-FFF2-40B4-BE49-F238E27FC236}">
                <a16:creationId xmlns="" xmlns:a16="http://schemas.microsoft.com/office/drawing/2014/main" id="{391A94CC-E8A6-47BC-925D-62F55CA18B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900" y="449226"/>
            <a:ext cx="1800200" cy="1028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356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églalap 15"/>
          <p:cNvSpPr/>
          <p:nvPr/>
        </p:nvSpPr>
        <p:spPr>
          <a:xfrm>
            <a:off x="4115780" y="2538681"/>
            <a:ext cx="3960440" cy="6206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b="1" dirty="0">
                <a:solidFill>
                  <a:srgbClr val="C00000"/>
                </a:solidFill>
                <a:latin typeface="Sitka Banner" panose="02000505000000020004" pitchFamily="2" charset="0"/>
                <a:ea typeface="Tahoma" pitchFamily="34" charset="0"/>
                <a:cs typeface="Times New Roman" pitchFamily="18" charset="0"/>
              </a:rPr>
              <a:t>MÁRKHÁZI PÁLINKA</a:t>
            </a:r>
          </a:p>
        </p:txBody>
      </p:sp>
      <p:sp>
        <p:nvSpPr>
          <p:cNvPr id="17" name="Téglalap 16"/>
          <p:cNvSpPr/>
          <p:nvPr/>
        </p:nvSpPr>
        <p:spPr>
          <a:xfrm>
            <a:off x="0" y="2254018"/>
            <a:ext cx="12192000" cy="14530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latin typeface="Brandon Grotesque Regular" panose="020B0503020203060202" pitchFamily="34" charset="-18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1943777" y="4653137"/>
            <a:ext cx="2975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Bronz minősítés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2616200" y="5175424"/>
            <a:ext cx="72676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Márkházi Prémium Barack pálinka – 2019 </a:t>
            </a:r>
          </a:p>
          <a:p>
            <a:r>
              <a:rPr lang="hu-HU" sz="24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Márkházi Prémium Meggy pálinka – 2020</a:t>
            </a:r>
          </a:p>
          <a:p>
            <a:r>
              <a:rPr lang="hu-HU" sz="24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Márkházi Prémium Szilva pálinka – 2019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1943777" y="3260157"/>
            <a:ext cx="2975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Ezüst minősítés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2616200" y="3946299"/>
            <a:ext cx="76320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Márkházi Prémium </a:t>
            </a:r>
            <a:r>
              <a:rPr lang="hu-HU" sz="2400" dirty="0" err="1"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Irsai</a:t>
            </a:r>
            <a:r>
              <a:rPr lang="hu-HU" sz="2400" dirty="0"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 Olivér Szőlő pálinka – 2019 </a:t>
            </a:r>
          </a:p>
        </p:txBody>
      </p:sp>
      <p:sp>
        <p:nvSpPr>
          <p:cNvPr id="2" name="Téglalap 1">
            <a:extLst>
              <a:ext uri="{FF2B5EF4-FFF2-40B4-BE49-F238E27FC236}">
                <a16:creationId xmlns="" xmlns:a16="http://schemas.microsoft.com/office/drawing/2014/main" id="{B4EBB192-5B8E-47FE-8A8D-F54FEB713A08}"/>
              </a:ext>
            </a:extLst>
          </p:cNvPr>
          <p:cNvSpPr/>
          <p:nvPr/>
        </p:nvSpPr>
        <p:spPr>
          <a:xfrm>
            <a:off x="0" y="-22811"/>
            <a:ext cx="12192000" cy="223380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sz="1200" b="1" dirty="0">
              <a:solidFill>
                <a:schemeClr val="tx2">
                  <a:lumMod val="75000"/>
                </a:schemeClr>
              </a:solidFill>
              <a:ea typeface="Tahoma" pitchFamily="34" charset="0"/>
              <a:cs typeface="Times New Roman" pitchFamily="18" charset="0"/>
            </a:endParaRPr>
          </a:p>
          <a:p>
            <a:pPr algn="ctr"/>
            <a:r>
              <a:rPr lang="hu-HU" sz="2800" b="1" dirty="0">
                <a:solidFill>
                  <a:schemeClr val="tx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2020. évi </a:t>
            </a:r>
          </a:p>
          <a:p>
            <a:pPr algn="ctr"/>
            <a:r>
              <a:rPr lang="hu-HU" sz="2800" b="1" dirty="0">
                <a:solidFill>
                  <a:schemeClr val="tx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Országos Pálinka- és </a:t>
            </a:r>
          </a:p>
          <a:p>
            <a:pPr algn="ctr"/>
            <a:r>
              <a:rPr lang="hu-HU" sz="2800" b="1" dirty="0">
                <a:solidFill>
                  <a:schemeClr val="tx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Törkölypálinka Verseny </a:t>
            </a:r>
          </a:p>
          <a:p>
            <a:pPr algn="ctr"/>
            <a:endParaRPr lang="hu-HU" sz="1200" b="1" dirty="0">
              <a:solidFill>
                <a:srgbClr val="C00000"/>
              </a:solidFill>
              <a:latin typeface="Caladea" panose="02040503050406030204" pitchFamily="18" charset="-18"/>
              <a:ea typeface="Tahoma" pitchFamily="34" charset="0"/>
              <a:cs typeface="Aparajita" panose="020B0604020202020204" pitchFamily="34" charset="0"/>
            </a:endParaRPr>
          </a:p>
          <a:p>
            <a:pPr algn="ctr"/>
            <a:r>
              <a:rPr lang="hu-HU" sz="2500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parajita" panose="020B0604020202020204" pitchFamily="34" charset="0"/>
              </a:rPr>
              <a:t>Arany-, ezüst-, bronzminősítésű pálinkák</a:t>
            </a:r>
          </a:p>
        </p:txBody>
      </p:sp>
      <p:pic>
        <p:nvPicPr>
          <p:cNvPr id="3" name="Kép 2">
            <a:extLst>
              <a:ext uri="{FF2B5EF4-FFF2-40B4-BE49-F238E27FC236}">
                <a16:creationId xmlns="" xmlns:a16="http://schemas.microsoft.com/office/drawing/2014/main" id="{5985AFA6-5C91-4C4F-8106-25CF58DE44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188" y="449847"/>
            <a:ext cx="1800200" cy="1028685"/>
          </a:xfrm>
          <a:prstGeom prst="rect">
            <a:avLst/>
          </a:prstGeom>
        </p:spPr>
      </p:pic>
      <p:pic>
        <p:nvPicPr>
          <p:cNvPr id="2050" name="Picture 2" descr="Márkházi Pálinka - ArtHItech">
            <a:extLst>
              <a:ext uri="{FF2B5EF4-FFF2-40B4-BE49-F238E27FC236}">
                <a16:creationId xmlns="" xmlns:a16="http://schemas.microsoft.com/office/drawing/2014/main" id="{D28D9320-172E-4F06-B7E4-19696D8441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0671" y="2564549"/>
            <a:ext cx="2075319" cy="1297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93723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églalap 15"/>
          <p:cNvSpPr/>
          <p:nvPr/>
        </p:nvSpPr>
        <p:spPr>
          <a:xfrm>
            <a:off x="3431703" y="2357763"/>
            <a:ext cx="3960440" cy="6206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b="1" dirty="0">
                <a:solidFill>
                  <a:srgbClr val="C00000"/>
                </a:solidFill>
                <a:latin typeface="Sitka Banner" panose="02000505000000020004" pitchFamily="2" charset="0"/>
                <a:ea typeface="Tahoma" pitchFamily="34" charset="0"/>
                <a:cs typeface="Times New Roman" pitchFamily="18" charset="0"/>
              </a:rPr>
              <a:t>SIKLOSSY PÁLINKA</a:t>
            </a:r>
          </a:p>
        </p:txBody>
      </p:sp>
      <p:sp>
        <p:nvSpPr>
          <p:cNvPr id="17" name="Téglalap 16"/>
          <p:cNvSpPr/>
          <p:nvPr/>
        </p:nvSpPr>
        <p:spPr>
          <a:xfrm>
            <a:off x="0" y="2281595"/>
            <a:ext cx="12192000" cy="11772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latin typeface="Brandon Grotesque Regular" panose="020B0503020203060202" pitchFamily="34" charset="-18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1943779" y="4811193"/>
            <a:ext cx="2975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Bronz minősítés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2589647" y="5356469"/>
            <a:ext cx="72676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err="1">
                <a:latin typeface="Malgun Gothic" panose="020B0503020000020004" pitchFamily="34" charset="-127"/>
                <a:ea typeface="Malgun Gothic" panose="020B0503020000020004" pitchFamily="34" charset="-127"/>
              </a:rPr>
              <a:t>Siklossy</a:t>
            </a:r>
            <a:r>
              <a:rPr lang="hu-HU" sz="24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 Meggy pálinka – 2019 </a:t>
            </a:r>
          </a:p>
          <a:p>
            <a:r>
              <a:rPr lang="hu-HU" sz="2400" dirty="0" err="1">
                <a:latin typeface="Malgun Gothic" panose="020B0503020000020004" pitchFamily="34" charset="-127"/>
                <a:ea typeface="Malgun Gothic" panose="020B0503020000020004" pitchFamily="34" charset="-127"/>
              </a:rPr>
              <a:t>Siklossy</a:t>
            </a:r>
            <a:r>
              <a:rPr lang="hu-HU" sz="24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 Vilmoskörte pálinka – 2019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1943779" y="3166782"/>
            <a:ext cx="2975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Ezüst minősítés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2616201" y="3855229"/>
            <a:ext cx="5753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err="1"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Siklossy</a:t>
            </a:r>
            <a:r>
              <a:rPr lang="hu-HU" sz="2400" dirty="0"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 Kajszibarack pálinka – 2019</a:t>
            </a:r>
          </a:p>
          <a:p>
            <a:r>
              <a:rPr lang="hu-HU" sz="2400" dirty="0" err="1"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Siklossy</a:t>
            </a:r>
            <a:r>
              <a:rPr lang="hu-HU" sz="2400" dirty="0"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hu-HU" sz="2400" dirty="0" err="1"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Irsai</a:t>
            </a:r>
            <a:r>
              <a:rPr lang="hu-HU" sz="2400" dirty="0"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 Olivér Pálinka – 2019</a:t>
            </a:r>
          </a:p>
        </p:txBody>
      </p:sp>
      <p:pic>
        <p:nvPicPr>
          <p:cNvPr id="18" name="Kép 17">
            <a:extLst>
              <a:ext uri="{FF2B5EF4-FFF2-40B4-BE49-F238E27FC236}">
                <a16:creationId xmlns="" xmlns:a16="http://schemas.microsoft.com/office/drawing/2014/main" id="{7E8B7A85-2EA4-4563-9E7B-65BD9CEA78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4327" y="2751995"/>
            <a:ext cx="2368033" cy="1700248"/>
          </a:xfrm>
          <a:prstGeom prst="rect">
            <a:avLst/>
          </a:prstGeom>
        </p:spPr>
      </p:pic>
      <p:sp>
        <p:nvSpPr>
          <p:cNvPr id="2" name="Téglalap 1">
            <a:extLst>
              <a:ext uri="{FF2B5EF4-FFF2-40B4-BE49-F238E27FC236}">
                <a16:creationId xmlns="" xmlns:a16="http://schemas.microsoft.com/office/drawing/2014/main" id="{D965B522-C8C1-4FCE-BC5F-D6CD92A6009A}"/>
              </a:ext>
            </a:extLst>
          </p:cNvPr>
          <p:cNvSpPr/>
          <p:nvPr/>
        </p:nvSpPr>
        <p:spPr>
          <a:xfrm>
            <a:off x="0" y="-22811"/>
            <a:ext cx="12192000" cy="223380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sz="1200" b="1" dirty="0">
              <a:solidFill>
                <a:schemeClr val="tx2">
                  <a:lumMod val="75000"/>
                </a:schemeClr>
              </a:solidFill>
              <a:ea typeface="Tahoma" pitchFamily="34" charset="0"/>
              <a:cs typeface="Times New Roman" pitchFamily="18" charset="0"/>
            </a:endParaRPr>
          </a:p>
          <a:p>
            <a:pPr algn="ctr"/>
            <a:r>
              <a:rPr lang="hu-HU" sz="2800" b="1" dirty="0">
                <a:solidFill>
                  <a:schemeClr val="tx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2020. évi </a:t>
            </a:r>
          </a:p>
          <a:p>
            <a:pPr algn="ctr"/>
            <a:r>
              <a:rPr lang="hu-HU" sz="2800" b="1" dirty="0">
                <a:solidFill>
                  <a:schemeClr val="tx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Országos Pálinka- és </a:t>
            </a:r>
          </a:p>
          <a:p>
            <a:pPr algn="ctr"/>
            <a:r>
              <a:rPr lang="hu-HU" sz="2800" b="1" dirty="0">
                <a:solidFill>
                  <a:schemeClr val="tx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Törkölypálinka Verseny </a:t>
            </a:r>
          </a:p>
          <a:p>
            <a:pPr algn="ctr"/>
            <a:endParaRPr lang="hu-HU" sz="1200" b="1" dirty="0">
              <a:solidFill>
                <a:srgbClr val="C00000"/>
              </a:solidFill>
              <a:latin typeface="Caladea" panose="02040503050406030204" pitchFamily="18" charset="-18"/>
              <a:ea typeface="Tahoma" pitchFamily="34" charset="0"/>
              <a:cs typeface="Aparajita" panose="020B0604020202020204" pitchFamily="34" charset="0"/>
            </a:endParaRPr>
          </a:p>
          <a:p>
            <a:pPr algn="ctr"/>
            <a:r>
              <a:rPr lang="hu-HU" sz="2500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parajita" panose="020B0604020202020204" pitchFamily="34" charset="0"/>
              </a:rPr>
              <a:t>Arany-, ezüst-, bronzminősítésű pálinkák</a:t>
            </a:r>
          </a:p>
        </p:txBody>
      </p:sp>
      <p:pic>
        <p:nvPicPr>
          <p:cNvPr id="3" name="Kép 2">
            <a:extLst>
              <a:ext uri="{FF2B5EF4-FFF2-40B4-BE49-F238E27FC236}">
                <a16:creationId xmlns="" xmlns:a16="http://schemas.microsoft.com/office/drawing/2014/main" id="{5424CAA8-7238-47E9-83D8-8BB66A1F7C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188" y="485450"/>
            <a:ext cx="1800200" cy="1028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7427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églalap 15"/>
          <p:cNvSpPr/>
          <p:nvPr/>
        </p:nvSpPr>
        <p:spPr>
          <a:xfrm>
            <a:off x="1524000" y="2641391"/>
            <a:ext cx="5940829" cy="9164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b="1" dirty="0">
                <a:solidFill>
                  <a:srgbClr val="C00000"/>
                </a:solidFill>
                <a:latin typeface="Sitka Banner" panose="02000505000000020004" pitchFamily="2" charset="0"/>
                <a:ea typeface="Tahoma" pitchFamily="34" charset="0"/>
                <a:cs typeface="Times New Roman" pitchFamily="18" charset="0"/>
              </a:rPr>
              <a:t>CSALLÓ PÁLINKA MANUFAKTÚRA</a:t>
            </a:r>
          </a:p>
        </p:txBody>
      </p:sp>
      <p:sp>
        <p:nvSpPr>
          <p:cNvPr id="17" name="Téglalap 16"/>
          <p:cNvSpPr/>
          <p:nvPr/>
        </p:nvSpPr>
        <p:spPr>
          <a:xfrm>
            <a:off x="0" y="2254017"/>
            <a:ext cx="12192000" cy="15738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latin typeface="Brandon Grotesque Regular" panose="020B0503020203060202" pitchFamily="34" charset="-18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1747043" y="3929239"/>
            <a:ext cx="2975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Ezüst minősítés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2696786" y="4823902"/>
            <a:ext cx="57531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Kisüsti Eper pálinka – 2019</a:t>
            </a:r>
          </a:p>
          <a:p>
            <a:r>
              <a:rPr lang="hu-HU" sz="2400" dirty="0"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Kisüsti Madárberkenye pálinka – 2018</a:t>
            </a:r>
          </a:p>
          <a:p>
            <a:r>
              <a:rPr lang="hu-HU" sz="2400" dirty="0"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Kisüsti Magyar Kajszi pálinka – 2019</a:t>
            </a:r>
          </a:p>
        </p:txBody>
      </p:sp>
      <p:pic>
        <p:nvPicPr>
          <p:cNvPr id="6" name="Kép 5">
            <a:extLst>
              <a:ext uri="{FF2B5EF4-FFF2-40B4-BE49-F238E27FC236}">
                <a16:creationId xmlns="" xmlns:a16="http://schemas.microsoft.com/office/drawing/2014/main" id="{EE1C501F-42B9-497B-A0B4-85DA4DAF7A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3376" y="2928523"/>
            <a:ext cx="2559241" cy="1718530"/>
          </a:xfrm>
          <a:prstGeom prst="rect">
            <a:avLst/>
          </a:prstGeom>
        </p:spPr>
      </p:pic>
      <p:sp>
        <p:nvSpPr>
          <p:cNvPr id="8" name="Téglalap 7">
            <a:extLst>
              <a:ext uri="{FF2B5EF4-FFF2-40B4-BE49-F238E27FC236}">
                <a16:creationId xmlns="" xmlns:a16="http://schemas.microsoft.com/office/drawing/2014/main" id="{74D8E231-7BFA-44B3-8C42-5D8853D60D73}"/>
              </a:ext>
            </a:extLst>
          </p:cNvPr>
          <p:cNvSpPr/>
          <p:nvPr/>
        </p:nvSpPr>
        <p:spPr>
          <a:xfrm>
            <a:off x="0" y="-22811"/>
            <a:ext cx="12192000" cy="223380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sz="1200" b="1" dirty="0">
              <a:solidFill>
                <a:schemeClr val="tx2">
                  <a:lumMod val="75000"/>
                </a:schemeClr>
              </a:solidFill>
              <a:ea typeface="Tahoma" pitchFamily="34" charset="0"/>
              <a:cs typeface="Times New Roman" pitchFamily="18" charset="0"/>
            </a:endParaRPr>
          </a:p>
          <a:p>
            <a:pPr algn="ctr"/>
            <a:r>
              <a:rPr lang="hu-HU" sz="2800" b="1" dirty="0">
                <a:solidFill>
                  <a:schemeClr val="tx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2020. évi </a:t>
            </a:r>
          </a:p>
          <a:p>
            <a:pPr algn="ctr"/>
            <a:r>
              <a:rPr lang="hu-HU" sz="2800" b="1" dirty="0">
                <a:solidFill>
                  <a:schemeClr val="tx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Országos Pálinka- és </a:t>
            </a:r>
          </a:p>
          <a:p>
            <a:pPr algn="ctr"/>
            <a:r>
              <a:rPr lang="hu-HU" sz="2800" b="1" dirty="0">
                <a:solidFill>
                  <a:schemeClr val="tx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Törkölypálinka Verseny </a:t>
            </a:r>
          </a:p>
          <a:p>
            <a:pPr algn="ctr"/>
            <a:endParaRPr lang="hu-HU" sz="1200" b="1" dirty="0">
              <a:solidFill>
                <a:srgbClr val="C00000"/>
              </a:solidFill>
              <a:latin typeface="Caladea" panose="02040503050406030204" pitchFamily="18" charset="-18"/>
              <a:ea typeface="Tahoma" pitchFamily="34" charset="0"/>
              <a:cs typeface="Aparajita" panose="020B0604020202020204" pitchFamily="34" charset="0"/>
            </a:endParaRPr>
          </a:p>
          <a:p>
            <a:pPr algn="ctr"/>
            <a:r>
              <a:rPr lang="hu-HU" sz="2500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parajita" panose="020B0604020202020204" pitchFamily="34" charset="0"/>
              </a:rPr>
              <a:t>Arany-, ezüst-, bronzminősítésű pálinkák</a:t>
            </a:r>
          </a:p>
        </p:txBody>
      </p:sp>
      <p:pic>
        <p:nvPicPr>
          <p:cNvPr id="2" name="Kép 1">
            <a:extLst>
              <a:ext uri="{FF2B5EF4-FFF2-40B4-BE49-F238E27FC236}">
                <a16:creationId xmlns="" xmlns:a16="http://schemas.microsoft.com/office/drawing/2014/main" id="{3708051F-F6BF-4DA0-BED0-26FD162D7C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28" y="442571"/>
            <a:ext cx="1800200" cy="1028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38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églalap 15"/>
          <p:cNvSpPr/>
          <p:nvPr/>
        </p:nvSpPr>
        <p:spPr>
          <a:xfrm>
            <a:off x="2883062" y="2373207"/>
            <a:ext cx="4681519" cy="6206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b="1" dirty="0">
                <a:solidFill>
                  <a:srgbClr val="C00000"/>
                </a:solidFill>
                <a:latin typeface="Sitka Banner" panose="02000505000000020004" pitchFamily="2" charset="0"/>
                <a:ea typeface="Tahoma" pitchFamily="34" charset="0"/>
                <a:cs typeface="Times New Roman" pitchFamily="18" charset="0"/>
              </a:rPr>
              <a:t>PANYOLAI SZILVÓRIUM</a:t>
            </a:r>
          </a:p>
        </p:txBody>
      </p:sp>
      <p:sp>
        <p:nvSpPr>
          <p:cNvPr id="17" name="Téglalap 16"/>
          <p:cNvSpPr/>
          <p:nvPr/>
        </p:nvSpPr>
        <p:spPr>
          <a:xfrm>
            <a:off x="1" y="2250520"/>
            <a:ext cx="12192000" cy="15440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latin typeface="Brandon Grotesque Regular" panose="020B0503020203060202" pitchFamily="34" charset="-18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1943778" y="4961706"/>
            <a:ext cx="2975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Bronz minősítés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2696786" y="5439412"/>
            <a:ext cx="53423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SQ Fürtös Meggy pálinka – 2018 </a:t>
            </a:r>
          </a:p>
          <a:p>
            <a:r>
              <a:rPr lang="hu-HU" sz="2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SQ Fekete Cseresznye pálinka – 2018</a:t>
            </a:r>
          </a:p>
          <a:p>
            <a:r>
              <a:rPr lang="hu-HU" sz="2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Elixír Fürtös Meggy pálinka – 2019 </a:t>
            </a:r>
          </a:p>
          <a:p>
            <a:r>
              <a:rPr lang="hu-HU" sz="2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SQ Szabolcsi Alma pálinka – 2018 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1943778" y="3033424"/>
            <a:ext cx="2975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Ezüst minősítés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2696786" y="3622393"/>
            <a:ext cx="57413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Elixír Érlelt Szabolcsi Alma pálinka – 2018</a:t>
            </a:r>
          </a:p>
          <a:p>
            <a:r>
              <a:rPr lang="hu-HU" sz="2000" dirty="0"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Aranyalma Ágyas pálinka – 2019</a:t>
            </a:r>
          </a:p>
          <a:p>
            <a:r>
              <a:rPr lang="hu-HU" sz="2000" dirty="0"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Aranybirs Ágyas pálinka – 2019 </a:t>
            </a:r>
          </a:p>
          <a:p>
            <a:r>
              <a:rPr lang="hu-HU" sz="2000" dirty="0"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Aranyszőlő Ágyas pálinka – 2018</a:t>
            </a:r>
          </a:p>
        </p:txBody>
      </p:sp>
      <p:pic>
        <p:nvPicPr>
          <p:cNvPr id="6" name="Kép 5">
            <a:extLst>
              <a:ext uri="{FF2B5EF4-FFF2-40B4-BE49-F238E27FC236}">
                <a16:creationId xmlns="" xmlns:a16="http://schemas.microsoft.com/office/drawing/2014/main" id="{C7D0528F-A0FD-4ED3-8199-F66F39E796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5779" y="2945964"/>
            <a:ext cx="2204885" cy="1986383"/>
          </a:xfrm>
          <a:prstGeom prst="rect">
            <a:avLst/>
          </a:prstGeom>
        </p:spPr>
      </p:pic>
      <p:sp>
        <p:nvSpPr>
          <p:cNvPr id="8" name="Téglalap 7">
            <a:extLst>
              <a:ext uri="{FF2B5EF4-FFF2-40B4-BE49-F238E27FC236}">
                <a16:creationId xmlns="" xmlns:a16="http://schemas.microsoft.com/office/drawing/2014/main" id="{AABACFC2-4583-4E1E-BD3F-35C7A50B55ED}"/>
              </a:ext>
            </a:extLst>
          </p:cNvPr>
          <p:cNvSpPr/>
          <p:nvPr/>
        </p:nvSpPr>
        <p:spPr>
          <a:xfrm>
            <a:off x="0" y="-22811"/>
            <a:ext cx="12192000" cy="223380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sz="1200" b="1" dirty="0">
              <a:solidFill>
                <a:schemeClr val="tx2">
                  <a:lumMod val="75000"/>
                </a:schemeClr>
              </a:solidFill>
              <a:ea typeface="Tahoma" pitchFamily="34" charset="0"/>
              <a:cs typeface="Times New Roman" pitchFamily="18" charset="0"/>
            </a:endParaRPr>
          </a:p>
          <a:p>
            <a:pPr algn="ctr"/>
            <a:r>
              <a:rPr lang="hu-HU" sz="2800" b="1" dirty="0">
                <a:solidFill>
                  <a:schemeClr val="tx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2020. évi </a:t>
            </a:r>
          </a:p>
          <a:p>
            <a:pPr algn="ctr"/>
            <a:r>
              <a:rPr lang="hu-HU" sz="2800" b="1" dirty="0">
                <a:solidFill>
                  <a:schemeClr val="tx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Országos Pálinka- és </a:t>
            </a:r>
          </a:p>
          <a:p>
            <a:pPr algn="ctr"/>
            <a:r>
              <a:rPr lang="hu-HU" sz="2800" b="1" dirty="0">
                <a:solidFill>
                  <a:schemeClr val="tx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Törkölypálinka Verseny </a:t>
            </a:r>
          </a:p>
          <a:p>
            <a:pPr algn="ctr"/>
            <a:endParaRPr lang="hu-HU" sz="1200" b="1" dirty="0">
              <a:solidFill>
                <a:srgbClr val="C00000"/>
              </a:solidFill>
              <a:latin typeface="Caladea" panose="02040503050406030204" pitchFamily="18" charset="-18"/>
              <a:ea typeface="Tahoma" pitchFamily="34" charset="0"/>
              <a:cs typeface="Aparajita" panose="020B0604020202020204" pitchFamily="34" charset="0"/>
            </a:endParaRPr>
          </a:p>
          <a:p>
            <a:pPr algn="ctr"/>
            <a:r>
              <a:rPr lang="hu-HU" sz="2500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parajita" panose="020B0604020202020204" pitchFamily="34" charset="0"/>
              </a:rPr>
              <a:t>Arany-, ezüst-, bronzminősítésű pálinkák</a:t>
            </a:r>
          </a:p>
        </p:txBody>
      </p:sp>
      <p:pic>
        <p:nvPicPr>
          <p:cNvPr id="2" name="Kép 1">
            <a:extLst>
              <a:ext uri="{FF2B5EF4-FFF2-40B4-BE49-F238E27FC236}">
                <a16:creationId xmlns="" xmlns:a16="http://schemas.microsoft.com/office/drawing/2014/main" id="{DD5F8100-E982-45C4-9984-EE8218E5A6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148" y="393244"/>
            <a:ext cx="1800200" cy="1028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5945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églalap 15"/>
          <p:cNvSpPr/>
          <p:nvPr/>
        </p:nvSpPr>
        <p:spPr>
          <a:xfrm>
            <a:off x="1943779" y="2188187"/>
            <a:ext cx="6808078" cy="6305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b="1" dirty="0">
                <a:solidFill>
                  <a:srgbClr val="C00000"/>
                </a:solidFill>
                <a:latin typeface="Sitka Banner" panose="02000505000000020004" pitchFamily="2" charset="0"/>
                <a:ea typeface="Tahoma" pitchFamily="34" charset="0"/>
                <a:cs typeface="Times New Roman" pitchFamily="18" charset="0"/>
              </a:rPr>
              <a:t>CZETIS HÁZ PÁLINKA MANUFAKTÚRA</a:t>
            </a:r>
          </a:p>
        </p:txBody>
      </p:sp>
      <p:sp>
        <p:nvSpPr>
          <p:cNvPr id="17" name="Téglalap 16"/>
          <p:cNvSpPr/>
          <p:nvPr/>
        </p:nvSpPr>
        <p:spPr>
          <a:xfrm>
            <a:off x="0" y="1718086"/>
            <a:ext cx="12163425" cy="12023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latin typeface="Brandon Grotesque Regular" panose="020B0503020203060202" pitchFamily="34" charset="-18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1037454" y="4063464"/>
            <a:ext cx="2975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Ezüst minősítés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1943779" y="4640150"/>
            <a:ext cx="80917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Johanna Furmint Törköly pálinka – 2019</a:t>
            </a:r>
          </a:p>
          <a:p>
            <a:r>
              <a:rPr lang="hu-HU" sz="24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Furmint Szőlő - Kökény vegyespálinka – 2019  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1037455" y="3033480"/>
            <a:ext cx="2975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Arany minősítés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1943779" y="3494386"/>
            <a:ext cx="58036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Furmint Szőlő - Birs pálinka – 2019</a:t>
            </a:r>
          </a:p>
        </p:txBody>
      </p:sp>
      <p:pic>
        <p:nvPicPr>
          <p:cNvPr id="6" name="Kép 5">
            <a:extLst>
              <a:ext uri="{FF2B5EF4-FFF2-40B4-BE49-F238E27FC236}">
                <a16:creationId xmlns="" xmlns:a16="http://schemas.microsoft.com/office/drawing/2014/main" id="{295BA300-B8AC-402A-AC28-06139B3FDB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3810" y="2948296"/>
            <a:ext cx="2128821" cy="2128821"/>
          </a:xfrm>
          <a:prstGeom prst="rect">
            <a:avLst/>
          </a:prstGeom>
        </p:spPr>
      </p:pic>
      <p:sp>
        <p:nvSpPr>
          <p:cNvPr id="10" name="Szövegdoboz 9">
            <a:extLst>
              <a:ext uri="{FF2B5EF4-FFF2-40B4-BE49-F238E27FC236}">
                <a16:creationId xmlns="" xmlns:a16="http://schemas.microsoft.com/office/drawing/2014/main" id="{FC6172EF-DAA3-42AE-B199-6180FB5A2835}"/>
              </a:ext>
            </a:extLst>
          </p:cNvPr>
          <p:cNvSpPr txBox="1"/>
          <p:nvPr/>
        </p:nvSpPr>
        <p:spPr>
          <a:xfrm>
            <a:off x="1037453" y="5471147"/>
            <a:ext cx="2975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Bronz minősítés</a:t>
            </a:r>
          </a:p>
        </p:txBody>
      </p:sp>
      <p:sp>
        <p:nvSpPr>
          <p:cNvPr id="11" name="Szövegdoboz 10">
            <a:extLst>
              <a:ext uri="{FF2B5EF4-FFF2-40B4-BE49-F238E27FC236}">
                <a16:creationId xmlns="" xmlns:a16="http://schemas.microsoft.com/office/drawing/2014/main" id="{6E5B1AE7-6651-4481-A57C-7FA8D9064158}"/>
              </a:ext>
            </a:extLst>
          </p:cNvPr>
          <p:cNvSpPr txBox="1"/>
          <p:nvPr/>
        </p:nvSpPr>
        <p:spPr>
          <a:xfrm>
            <a:off x="1943779" y="5961580"/>
            <a:ext cx="80917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Johanna Furmint Szőlő pálinka – 2019</a:t>
            </a:r>
          </a:p>
        </p:txBody>
      </p:sp>
      <p:sp>
        <p:nvSpPr>
          <p:cNvPr id="12" name="Téglalap 11">
            <a:extLst>
              <a:ext uri="{FF2B5EF4-FFF2-40B4-BE49-F238E27FC236}">
                <a16:creationId xmlns="" xmlns:a16="http://schemas.microsoft.com/office/drawing/2014/main" id="{946A7110-97EA-40FC-9A33-3A1A38D3B62E}"/>
              </a:ext>
            </a:extLst>
          </p:cNvPr>
          <p:cNvSpPr/>
          <p:nvPr/>
        </p:nvSpPr>
        <p:spPr>
          <a:xfrm>
            <a:off x="0" y="-573792"/>
            <a:ext cx="12192000" cy="223380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sz="1200" b="1" dirty="0">
              <a:solidFill>
                <a:schemeClr val="tx2">
                  <a:lumMod val="75000"/>
                </a:schemeClr>
              </a:solidFill>
              <a:ea typeface="Tahoma" pitchFamily="34" charset="0"/>
              <a:cs typeface="Times New Roman" pitchFamily="18" charset="0"/>
            </a:endParaRPr>
          </a:p>
          <a:p>
            <a:pPr algn="ctr"/>
            <a:r>
              <a:rPr lang="hu-HU" sz="2800" b="1" dirty="0">
                <a:solidFill>
                  <a:schemeClr val="tx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2020. évi </a:t>
            </a:r>
          </a:p>
          <a:p>
            <a:pPr algn="ctr"/>
            <a:r>
              <a:rPr lang="hu-HU" sz="2800" b="1" dirty="0">
                <a:solidFill>
                  <a:schemeClr val="tx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Országos Pálinka- és </a:t>
            </a:r>
          </a:p>
          <a:p>
            <a:pPr algn="ctr"/>
            <a:r>
              <a:rPr lang="hu-HU" sz="2800" b="1" dirty="0">
                <a:solidFill>
                  <a:schemeClr val="tx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Törkölypálinka Verseny </a:t>
            </a:r>
          </a:p>
          <a:p>
            <a:pPr algn="ctr"/>
            <a:endParaRPr lang="hu-HU" sz="1200" b="1" dirty="0">
              <a:solidFill>
                <a:srgbClr val="C00000"/>
              </a:solidFill>
              <a:latin typeface="Caladea" panose="02040503050406030204" pitchFamily="18" charset="-18"/>
              <a:ea typeface="Tahoma" pitchFamily="34" charset="0"/>
              <a:cs typeface="Aparajita" panose="020B0604020202020204" pitchFamily="34" charset="0"/>
            </a:endParaRPr>
          </a:p>
          <a:p>
            <a:pPr algn="ctr"/>
            <a:r>
              <a:rPr lang="hu-HU" sz="2500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parajita" panose="020B0604020202020204" pitchFamily="34" charset="0"/>
              </a:rPr>
              <a:t>Arany-, ezüst-, bronzminősítésű pálinkák</a:t>
            </a:r>
          </a:p>
        </p:txBody>
      </p:sp>
      <p:pic>
        <p:nvPicPr>
          <p:cNvPr id="2" name="Kép 1">
            <a:extLst>
              <a:ext uri="{FF2B5EF4-FFF2-40B4-BE49-F238E27FC236}">
                <a16:creationId xmlns="" xmlns:a16="http://schemas.microsoft.com/office/drawing/2014/main" id="{B15DE628-72CE-4DB3-BB8F-291F393503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708" y="25175"/>
            <a:ext cx="1800200" cy="1028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3292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églalap 15"/>
          <p:cNvSpPr/>
          <p:nvPr/>
        </p:nvSpPr>
        <p:spPr>
          <a:xfrm>
            <a:off x="1796686" y="2086255"/>
            <a:ext cx="5795917" cy="6305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b="1" dirty="0">
                <a:solidFill>
                  <a:srgbClr val="C00000"/>
                </a:solidFill>
                <a:latin typeface="Sitka Banner" panose="02000505000000020004" pitchFamily="2" charset="0"/>
                <a:ea typeface="Tahoma" pitchFamily="34" charset="0"/>
                <a:cs typeface="Times New Roman" pitchFamily="18" charset="0"/>
              </a:rPr>
              <a:t>VITÉZ PÁLINKAMANUFAKTÚRA</a:t>
            </a:r>
          </a:p>
        </p:txBody>
      </p:sp>
      <p:sp>
        <p:nvSpPr>
          <p:cNvPr id="17" name="Téglalap 16"/>
          <p:cNvSpPr/>
          <p:nvPr/>
        </p:nvSpPr>
        <p:spPr>
          <a:xfrm>
            <a:off x="0" y="1713951"/>
            <a:ext cx="12192000" cy="11918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latin typeface="Brandon Grotesque Regular" panose="020B0503020203060202" pitchFamily="34" charset="-18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1097279" y="4196820"/>
            <a:ext cx="29758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Ezüst minősítés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2277405" y="4634299"/>
            <a:ext cx="65008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Hat Királynék Pálinkája Alma pálinka – 2019</a:t>
            </a:r>
          </a:p>
          <a:p>
            <a:r>
              <a:rPr lang="hu-HU" sz="2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Hat Királynék Pálinkája Szilva pálinka – 2019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1097279" y="2962862"/>
            <a:ext cx="29758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Arany minősítés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2277405" y="3395589"/>
            <a:ext cx="50677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err="1"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Prekop</a:t>
            </a:r>
            <a:r>
              <a:rPr lang="hu-HU" sz="2000" dirty="0"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hu-HU" sz="2000" dirty="0" err="1"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Bio</a:t>
            </a:r>
            <a:r>
              <a:rPr lang="hu-HU" sz="2000" dirty="0"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 Erdei Som pálinka – 2009</a:t>
            </a:r>
          </a:p>
          <a:p>
            <a:r>
              <a:rPr lang="hu-HU" sz="2000" dirty="0" err="1"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Prekop</a:t>
            </a:r>
            <a:r>
              <a:rPr lang="hu-HU" sz="2000" dirty="0"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hu-HU" sz="2000" dirty="0" err="1"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Bio</a:t>
            </a:r>
            <a:r>
              <a:rPr lang="hu-HU" sz="2000" dirty="0"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 Erdei Kökény pálinka – 2009 </a:t>
            </a:r>
          </a:p>
        </p:txBody>
      </p:sp>
      <p:sp>
        <p:nvSpPr>
          <p:cNvPr id="10" name="Szövegdoboz 9">
            <a:extLst>
              <a:ext uri="{FF2B5EF4-FFF2-40B4-BE49-F238E27FC236}">
                <a16:creationId xmlns="" xmlns:a16="http://schemas.microsoft.com/office/drawing/2014/main" id="{C7AD9FAE-5FE4-4340-BF6F-884776F5264E}"/>
              </a:ext>
            </a:extLst>
          </p:cNvPr>
          <p:cNvSpPr txBox="1"/>
          <p:nvPr/>
        </p:nvSpPr>
        <p:spPr>
          <a:xfrm>
            <a:off x="1179202" y="5401170"/>
            <a:ext cx="28120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Bronz minősítés</a:t>
            </a:r>
          </a:p>
        </p:txBody>
      </p:sp>
      <p:sp>
        <p:nvSpPr>
          <p:cNvPr id="11" name="Szövegdoboz 10">
            <a:extLst>
              <a:ext uri="{FF2B5EF4-FFF2-40B4-BE49-F238E27FC236}">
                <a16:creationId xmlns="" xmlns:a16="http://schemas.microsoft.com/office/drawing/2014/main" id="{E61A3001-CFCD-467D-A17E-84BD251DF4FD}"/>
              </a:ext>
            </a:extLst>
          </p:cNvPr>
          <p:cNvSpPr txBox="1"/>
          <p:nvPr/>
        </p:nvSpPr>
        <p:spPr>
          <a:xfrm>
            <a:off x="2277405" y="5769575"/>
            <a:ext cx="68832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Hat Királynék Pálinkája Gönci Barack pálinka – 2019</a:t>
            </a:r>
          </a:p>
        </p:txBody>
      </p:sp>
      <p:pic>
        <p:nvPicPr>
          <p:cNvPr id="3" name="Kép 2">
            <a:extLst>
              <a:ext uri="{FF2B5EF4-FFF2-40B4-BE49-F238E27FC236}">
                <a16:creationId xmlns="" xmlns:a16="http://schemas.microsoft.com/office/drawing/2014/main" id="{E9EC0DAD-BD36-4A3F-83A5-3F75DD46F0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1299" y="2350288"/>
            <a:ext cx="2588029" cy="1010454"/>
          </a:xfrm>
          <a:prstGeom prst="rect">
            <a:avLst/>
          </a:prstGeom>
        </p:spPr>
      </p:pic>
      <p:sp>
        <p:nvSpPr>
          <p:cNvPr id="8" name="Téglalap 7">
            <a:extLst>
              <a:ext uri="{FF2B5EF4-FFF2-40B4-BE49-F238E27FC236}">
                <a16:creationId xmlns="" xmlns:a16="http://schemas.microsoft.com/office/drawing/2014/main" id="{3A80B14E-155A-4A1B-82F8-052CE839A179}"/>
              </a:ext>
            </a:extLst>
          </p:cNvPr>
          <p:cNvSpPr/>
          <p:nvPr/>
        </p:nvSpPr>
        <p:spPr>
          <a:xfrm>
            <a:off x="0" y="-573792"/>
            <a:ext cx="12192000" cy="223380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sz="1200" b="1" dirty="0">
              <a:solidFill>
                <a:schemeClr val="tx2">
                  <a:lumMod val="75000"/>
                </a:schemeClr>
              </a:solidFill>
              <a:ea typeface="Tahoma" pitchFamily="34" charset="0"/>
              <a:cs typeface="Times New Roman" pitchFamily="18" charset="0"/>
            </a:endParaRPr>
          </a:p>
          <a:p>
            <a:pPr algn="ctr"/>
            <a:r>
              <a:rPr lang="hu-HU" sz="2800" b="1" dirty="0">
                <a:solidFill>
                  <a:schemeClr val="tx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2020. évi </a:t>
            </a:r>
          </a:p>
          <a:p>
            <a:pPr algn="ctr"/>
            <a:r>
              <a:rPr lang="hu-HU" sz="2800" b="1" dirty="0">
                <a:solidFill>
                  <a:schemeClr val="tx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Országos Pálinka- és </a:t>
            </a:r>
          </a:p>
          <a:p>
            <a:pPr algn="ctr"/>
            <a:r>
              <a:rPr lang="hu-HU" sz="2800" b="1" dirty="0">
                <a:solidFill>
                  <a:schemeClr val="tx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Törkölypálinka Verseny </a:t>
            </a:r>
          </a:p>
          <a:p>
            <a:pPr algn="ctr"/>
            <a:endParaRPr lang="hu-HU" sz="1200" b="1" dirty="0">
              <a:solidFill>
                <a:srgbClr val="C00000"/>
              </a:solidFill>
              <a:latin typeface="Caladea" panose="02040503050406030204" pitchFamily="18" charset="-18"/>
              <a:ea typeface="Tahoma" pitchFamily="34" charset="0"/>
              <a:cs typeface="Aparajita" panose="020B0604020202020204" pitchFamily="34" charset="0"/>
            </a:endParaRPr>
          </a:p>
          <a:p>
            <a:pPr algn="ctr"/>
            <a:r>
              <a:rPr lang="hu-HU" sz="2500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parajita" panose="020B0604020202020204" pitchFamily="34" charset="0"/>
              </a:rPr>
              <a:t>Arany-, ezüst-, bronzminősítésű pálinkák</a:t>
            </a:r>
          </a:p>
        </p:txBody>
      </p:sp>
      <p:pic>
        <p:nvPicPr>
          <p:cNvPr id="2" name="Kép 1">
            <a:extLst>
              <a:ext uri="{FF2B5EF4-FFF2-40B4-BE49-F238E27FC236}">
                <a16:creationId xmlns="" xmlns:a16="http://schemas.microsoft.com/office/drawing/2014/main" id="{ADA97289-E3DE-40EB-8958-770F1D259B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9" y="-94699"/>
            <a:ext cx="1800200" cy="1028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2055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églalap 15"/>
          <p:cNvSpPr/>
          <p:nvPr/>
        </p:nvSpPr>
        <p:spPr>
          <a:xfrm>
            <a:off x="2928290" y="2008221"/>
            <a:ext cx="5795917" cy="6305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b="1" dirty="0">
                <a:solidFill>
                  <a:srgbClr val="C00000"/>
                </a:solidFill>
                <a:latin typeface="Sitka Banner" panose="02000505000000020004" pitchFamily="2" charset="0"/>
                <a:ea typeface="Tahoma" pitchFamily="34" charset="0"/>
                <a:cs typeface="Times New Roman" pitchFamily="18" charset="0"/>
              </a:rPr>
              <a:t>SZIGETKÖZ LELKE PÁLINKAHÁZ</a:t>
            </a:r>
          </a:p>
        </p:txBody>
      </p:sp>
      <p:sp>
        <p:nvSpPr>
          <p:cNvPr id="17" name="Téglalap 16"/>
          <p:cNvSpPr/>
          <p:nvPr/>
        </p:nvSpPr>
        <p:spPr>
          <a:xfrm>
            <a:off x="0" y="1703115"/>
            <a:ext cx="12155924" cy="5288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latin typeface="Brandon Grotesque Regular" panose="020B0503020203060202" pitchFamily="34" charset="-18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1102628" y="4975365"/>
            <a:ext cx="2975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Ezüst minősítés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2277405" y="5584140"/>
            <a:ext cx="44060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2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Áfonya pálinka – 2019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1112519" y="2982525"/>
            <a:ext cx="2975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Arany minősítés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2205396" y="3665197"/>
            <a:ext cx="651881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200" dirty="0"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Vadcseresznye pálinka – 2019</a:t>
            </a:r>
          </a:p>
          <a:p>
            <a:r>
              <a:rPr lang="hu-HU" sz="2200" dirty="0"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Málna pálinka – 2019 </a:t>
            </a:r>
          </a:p>
          <a:p>
            <a:r>
              <a:rPr lang="hu-HU" sz="2200" dirty="0" err="1"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Szomolyai</a:t>
            </a:r>
            <a:r>
              <a:rPr lang="hu-HU" sz="2200" dirty="0"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 Fekete Cseresznye pálinka - 2019</a:t>
            </a:r>
          </a:p>
        </p:txBody>
      </p:sp>
      <p:pic>
        <p:nvPicPr>
          <p:cNvPr id="6" name="Kép 5">
            <a:extLst>
              <a:ext uri="{FF2B5EF4-FFF2-40B4-BE49-F238E27FC236}">
                <a16:creationId xmlns="" xmlns:a16="http://schemas.microsoft.com/office/drawing/2014/main" id="{14BBB076-6FF5-49A4-8160-FEC95E072F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4207" y="2008221"/>
            <a:ext cx="3018567" cy="3018567"/>
          </a:xfrm>
          <a:prstGeom prst="rect">
            <a:avLst/>
          </a:prstGeom>
        </p:spPr>
      </p:pic>
      <p:sp>
        <p:nvSpPr>
          <p:cNvPr id="8" name="Téglalap 7">
            <a:extLst>
              <a:ext uri="{FF2B5EF4-FFF2-40B4-BE49-F238E27FC236}">
                <a16:creationId xmlns="" xmlns:a16="http://schemas.microsoft.com/office/drawing/2014/main" id="{91E89020-9BE2-46B0-8D5B-E985F54D8975}"/>
              </a:ext>
            </a:extLst>
          </p:cNvPr>
          <p:cNvSpPr/>
          <p:nvPr/>
        </p:nvSpPr>
        <p:spPr>
          <a:xfrm>
            <a:off x="0" y="-573792"/>
            <a:ext cx="12192000" cy="223380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sz="1200" b="1" dirty="0">
              <a:solidFill>
                <a:schemeClr val="tx2">
                  <a:lumMod val="75000"/>
                </a:schemeClr>
              </a:solidFill>
              <a:ea typeface="Tahoma" pitchFamily="34" charset="0"/>
              <a:cs typeface="Times New Roman" pitchFamily="18" charset="0"/>
            </a:endParaRPr>
          </a:p>
          <a:p>
            <a:pPr algn="ctr"/>
            <a:r>
              <a:rPr lang="hu-HU" sz="2800" b="1" dirty="0">
                <a:solidFill>
                  <a:schemeClr val="tx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2020. évi </a:t>
            </a:r>
          </a:p>
          <a:p>
            <a:pPr algn="ctr"/>
            <a:r>
              <a:rPr lang="hu-HU" sz="2800" b="1" dirty="0">
                <a:solidFill>
                  <a:schemeClr val="tx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Országos Pálinka- és </a:t>
            </a:r>
          </a:p>
          <a:p>
            <a:pPr algn="ctr"/>
            <a:r>
              <a:rPr lang="hu-HU" sz="2800" b="1" dirty="0">
                <a:solidFill>
                  <a:schemeClr val="tx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Törkölypálinka Verseny </a:t>
            </a:r>
          </a:p>
          <a:p>
            <a:pPr algn="ctr"/>
            <a:endParaRPr lang="hu-HU" sz="1200" b="1" dirty="0">
              <a:solidFill>
                <a:srgbClr val="C00000"/>
              </a:solidFill>
              <a:latin typeface="Caladea" panose="02040503050406030204" pitchFamily="18" charset="-18"/>
              <a:ea typeface="Tahoma" pitchFamily="34" charset="0"/>
              <a:cs typeface="Aparajita" panose="020B0604020202020204" pitchFamily="34" charset="0"/>
            </a:endParaRPr>
          </a:p>
          <a:p>
            <a:pPr algn="ctr"/>
            <a:r>
              <a:rPr lang="hu-HU" sz="2500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parajita" panose="020B0604020202020204" pitchFamily="34" charset="0"/>
              </a:rPr>
              <a:t>Arany-, ezüst-, bronzminősítésű pálinkák</a:t>
            </a:r>
          </a:p>
        </p:txBody>
      </p:sp>
      <p:pic>
        <p:nvPicPr>
          <p:cNvPr id="2" name="Kép 1">
            <a:extLst>
              <a:ext uri="{FF2B5EF4-FFF2-40B4-BE49-F238E27FC236}">
                <a16:creationId xmlns="" xmlns:a16="http://schemas.microsoft.com/office/drawing/2014/main" id="{72E61FC4-438D-4721-ABB6-F4E1B47224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305" y="-79086"/>
            <a:ext cx="1800200" cy="1028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3145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églalap 15"/>
          <p:cNvSpPr/>
          <p:nvPr/>
        </p:nvSpPr>
        <p:spPr>
          <a:xfrm>
            <a:off x="1943779" y="2538089"/>
            <a:ext cx="6069690" cy="6305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b="1" dirty="0">
                <a:solidFill>
                  <a:srgbClr val="C00000"/>
                </a:solidFill>
                <a:latin typeface="Sitka Banner" panose="02000505000000020004" pitchFamily="2" charset="0"/>
                <a:ea typeface="Tahoma" pitchFamily="34" charset="0"/>
                <a:cs typeface="Times New Roman" pitchFamily="18" charset="0"/>
              </a:rPr>
              <a:t>MADARASI PÁLINKAFŐZDE</a:t>
            </a:r>
          </a:p>
        </p:txBody>
      </p:sp>
      <p:sp>
        <p:nvSpPr>
          <p:cNvPr id="17" name="Téglalap 16"/>
          <p:cNvSpPr/>
          <p:nvPr/>
        </p:nvSpPr>
        <p:spPr>
          <a:xfrm>
            <a:off x="0" y="1713635"/>
            <a:ext cx="12192000" cy="10214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latin typeface="Brandon Grotesque Regular" panose="020B0503020203060202" pitchFamily="34" charset="-18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308758" y="5067742"/>
            <a:ext cx="29758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Ezüst minősítés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532607" y="5693441"/>
            <a:ext cx="51992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Limitált Prémium Barack pálinka – 2019</a:t>
            </a:r>
          </a:p>
          <a:p>
            <a:r>
              <a:rPr lang="hu-HU" sz="2000" dirty="0" err="1">
                <a:latin typeface="Malgun Gothic" panose="020B0503020000020004" pitchFamily="34" charset="-127"/>
                <a:ea typeface="Malgun Gothic" panose="020B0503020000020004" pitchFamily="34" charset="-127"/>
              </a:rPr>
              <a:t>Madarasi</a:t>
            </a:r>
            <a:r>
              <a:rPr lang="hu-HU" sz="2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 Szőlő pálinka – 2019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278669" y="3841386"/>
            <a:ext cx="29758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Arany minősítés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590430" y="4385068"/>
            <a:ext cx="45068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err="1"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Madarasi</a:t>
            </a:r>
            <a:r>
              <a:rPr lang="hu-HU" sz="2000" dirty="0"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 Birs pálinka – 2017</a:t>
            </a:r>
          </a:p>
        </p:txBody>
      </p:sp>
      <p:pic>
        <p:nvPicPr>
          <p:cNvPr id="3" name="Kép 2">
            <a:extLst>
              <a:ext uri="{FF2B5EF4-FFF2-40B4-BE49-F238E27FC236}">
                <a16:creationId xmlns="" xmlns:a16="http://schemas.microsoft.com/office/drawing/2014/main" id="{42D5A396-9867-44DF-B504-D32F32E9A5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6390" y="2346513"/>
            <a:ext cx="2444822" cy="1801448"/>
          </a:xfrm>
          <a:prstGeom prst="rect">
            <a:avLst/>
          </a:prstGeom>
        </p:spPr>
      </p:pic>
      <p:sp>
        <p:nvSpPr>
          <p:cNvPr id="10" name="Szövegdoboz 9">
            <a:extLst>
              <a:ext uri="{FF2B5EF4-FFF2-40B4-BE49-F238E27FC236}">
                <a16:creationId xmlns="" xmlns:a16="http://schemas.microsoft.com/office/drawing/2014/main" id="{C7AD9FAE-5FE4-4340-BF6F-884776F5264E}"/>
              </a:ext>
            </a:extLst>
          </p:cNvPr>
          <p:cNvSpPr txBox="1"/>
          <p:nvPr/>
        </p:nvSpPr>
        <p:spPr>
          <a:xfrm>
            <a:off x="5056511" y="3815327"/>
            <a:ext cx="28120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Bronz minősítés</a:t>
            </a:r>
          </a:p>
        </p:txBody>
      </p:sp>
      <p:sp>
        <p:nvSpPr>
          <p:cNvPr id="11" name="Szövegdoboz 10">
            <a:extLst>
              <a:ext uri="{FF2B5EF4-FFF2-40B4-BE49-F238E27FC236}">
                <a16:creationId xmlns="" xmlns:a16="http://schemas.microsoft.com/office/drawing/2014/main" id="{E61A3001-CFCD-467D-A17E-84BD251DF4FD}"/>
              </a:ext>
            </a:extLst>
          </p:cNvPr>
          <p:cNvSpPr txBox="1"/>
          <p:nvPr/>
        </p:nvSpPr>
        <p:spPr>
          <a:xfrm>
            <a:off x="5866793" y="4406023"/>
            <a:ext cx="594062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Limitált Prémium Birs pálinka – 2019</a:t>
            </a:r>
          </a:p>
          <a:p>
            <a:r>
              <a:rPr lang="hu-HU" sz="2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Limitált Prémium </a:t>
            </a:r>
            <a:r>
              <a:rPr lang="hu-HU" sz="2000" dirty="0" err="1">
                <a:latin typeface="Malgun Gothic" panose="020B0503020000020004" pitchFamily="34" charset="-127"/>
                <a:ea typeface="Malgun Gothic" panose="020B0503020000020004" pitchFamily="34" charset="-127"/>
              </a:rPr>
              <a:t>Irsai</a:t>
            </a:r>
            <a:r>
              <a:rPr lang="hu-HU" sz="2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 Olivér Szőlő pálinka – 2019</a:t>
            </a:r>
          </a:p>
          <a:p>
            <a:r>
              <a:rPr lang="hu-HU" sz="2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Limitált Prémium Fekete Ribizli pálinka – 2019 </a:t>
            </a:r>
          </a:p>
          <a:p>
            <a:r>
              <a:rPr lang="hu-HU" sz="2000" dirty="0" err="1">
                <a:latin typeface="Malgun Gothic" panose="020B0503020000020004" pitchFamily="34" charset="-127"/>
                <a:ea typeface="Malgun Gothic" panose="020B0503020000020004" pitchFamily="34" charset="-127"/>
              </a:rPr>
              <a:t>Madarasi</a:t>
            </a:r>
            <a:r>
              <a:rPr lang="hu-HU" sz="2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 Barack pálinka – 2017 </a:t>
            </a:r>
          </a:p>
          <a:p>
            <a:r>
              <a:rPr lang="hu-HU" sz="2000" dirty="0" err="1">
                <a:latin typeface="Malgun Gothic" panose="020B0503020000020004" pitchFamily="34" charset="-127"/>
                <a:ea typeface="Malgun Gothic" panose="020B0503020000020004" pitchFamily="34" charset="-127"/>
              </a:rPr>
              <a:t>Madarasi</a:t>
            </a:r>
            <a:r>
              <a:rPr lang="hu-HU" sz="2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 Körte pálinka – 2017 </a:t>
            </a:r>
          </a:p>
          <a:p>
            <a:r>
              <a:rPr lang="hu-HU" sz="2000" dirty="0" err="1">
                <a:latin typeface="Malgun Gothic" panose="020B0503020000020004" pitchFamily="34" charset="-127"/>
                <a:ea typeface="Malgun Gothic" panose="020B0503020000020004" pitchFamily="34" charset="-127"/>
              </a:rPr>
              <a:t>Madarasi</a:t>
            </a:r>
            <a:r>
              <a:rPr lang="hu-HU" sz="2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 Meggy pálinka – 2019</a:t>
            </a:r>
          </a:p>
          <a:p>
            <a:r>
              <a:rPr lang="hu-HU" sz="2000" dirty="0" err="1">
                <a:latin typeface="Malgun Gothic" panose="020B0503020000020004" pitchFamily="34" charset="-127"/>
                <a:ea typeface="Malgun Gothic" panose="020B0503020000020004" pitchFamily="34" charset="-127"/>
              </a:rPr>
              <a:t>Madarasi</a:t>
            </a:r>
            <a:r>
              <a:rPr lang="hu-HU" sz="2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 Alma pálinka - 2019</a:t>
            </a:r>
          </a:p>
        </p:txBody>
      </p:sp>
      <p:sp>
        <p:nvSpPr>
          <p:cNvPr id="12" name="Téglalap 11">
            <a:extLst>
              <a:ext uri="{FF2B5EF4-FFF2-40B4-BE49-F238E27FC236}">
                <a16:creationId xmlns="" xmlns:a16="http://schemas.microsoft.com/office/drawing/2014/main" id="{D8DA419F-C484-47A9-ADE6-B51A0D0EDAA2}"/>
              </a:ext>
            </a:extLst>
          </p:cNvPr>
          <p:cNvSpPr/>
          <p:nvPr/>
        </p:nvSpPr>
        <p:spPr>
          <a:xfrm>
            <a:off x="0" y="-573792"/>
            <a:ext cx="12192000" cy="223380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sz="1200" b="1" dirty="0">
              <a:solidFill>
                <a:schemeClr val="tx2">
                  <a:lumMod val="75000"/>
                </a:schemeClr>
              </a:solidFill>
              <a:ea typeface="Tahoma" pitchFamily="34" charset="0"/>
              <a:cs typeface="Times New Roman" pitchFamily="18" charset="0"/>
            </a:endParaRPr>
          </a:p>
          <a:p>
            <a:pPr algn="ctr"/>
            <a:r>
              <a:rPr lang="hu-HU" sz="2800" b="1" dirty="0">
                <a:solidFill>
                  <a:schemeClr val="tx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2020. évi </a:t>
            </a:r>
          </a:p>
          <a:p>
            <a:pPr algn="ctr"/>
            <a:r>
              <a:rPr lang="hu-HU" sz="2800" b="1" dirty="0">
                <a:solidFill>
                  <a:schemeClr val="tx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Országos Pálinka- és </a:t>
            </a:r>
          </a:p>
          <a:p>
            <a:pPr algn="ctr"/>
            <a:r>
              <a:rPr lang="hu-HU" sz="2800" b="1" dirty="0">
                <a:solidFill>
                  <a:schemeClr val="tx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Törkölypálinka Verseny </a:t>
            </a:r>
          </a:p>
          <a:p>
            <a:pPr algn="ctr"/>
            <a:endParaRPr lang="hu-HU" sz="1200" b="1" dirty="0">
              <a:solidFill>
                <a:srgbClr val="C00000"/>
              </a:solidFill>
              <a:latin typeface="Caladea" panose="02040503050406030204" pitchFamily="18" charset="-18"/>
              <a:ea typeface="Tahoma" pitchFamily="34" charset="0"/>
              <a:cs typeface="Aparajita" panose="020B0604020202020204" pitchFamily="34" charset="0"/>
            </a:endParaRPr>
          </a:p>
          <a:p>
            <a:pPr algn="ctr"/>
            <a:r>
              <a:rPr lang="hu-HU" sz="2500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parajita" panose="020B0604020202020204" pitchFamily="34" charset="0"/>
              </a:rPr>
              <a:t>Arany-, ezüst-, bronzminősítésű pálinkák</a:t>
            </a:r>
          </a:p>
        </p:txBody>
      </p:sp>
      <p:pic>
        <p:nvPicPr>
          <p:cNvPr id="2" name="Kép 1">
            <a:extLst>
              <a:ext uri="{FF2B5EF4-FFF2-40B4-BE49-F238E27FC236}">
                <a16:creationId xmlns="" xmlns:a16="http://schemas.microsoft.com/office/drawing/2014/main" id="{C4598CA1-540C-41B3-8FEA-000F8A855F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079" y="29326"/>
            <a:ext cx="1800200" cy="1028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60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églalap 5"/>
          <p:cNvSpPr/>
          <p:nvPr/>
        </p:nvSpPr>
        <p:spPr>
          <a:xfrm>
            <a:off x="0" y="2228300"/>
            <a:ext cx="12192001" cy="12395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00B050"/>
              </a:solidFill>
              <a:latin typeface="Brandon Grotesque Regular" panose="020B0503020203060202" pitchFamily="34" charset="-18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2997516" y="2503463"/>
            <a:ext cx="6196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PÁLINKABÍRÁLÓ BIZOTTSÁG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1017845" y="3177887"/>
            <a:ext cx="327850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Balogh Krisztián</a:t>
            </a:r>
          </a:p>
          <a:p>
            <a:pPr algn="ctr"/>
            <a:r>
              <a:rPr lang="hu-HU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Berényi Károly</a:t>
            </a:r>
          </a:p>
          <a:p>
            <a:pPr algn="ctr"/>
            <a:r>
              <a:rPr lang="hu-HU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Bognár Sándor</a:t>
            </a:r>
          </a:p>
          <a:p>
            <a:pPr algn="ctr"/>
            <a:r>
              <a:rPr lang="hu-HU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Borbáth Gabriella</a:t>
            </a:r>
          </a:p>
          <a:p>
            <a:pPr algn="ctr"/>
            <a:r>
              <a:rPr lang="hu-HU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Borsos Botond</a:t>
            </a:r>
          </a:p>
          <a:p>
            <a:pPr algn="ctr"/>
            <a:r>
              <a:rPr lang="hu-HU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Csalló Gergő</a:t>
            </a:r>
          </a:p>
          <a:p>
            <a:pPr algn="ctr"/>
            <a:r>
              <a:rPr lang="hu-HU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Dömötör Zsolt</a:t>
            </a:r>
          </a:p>
          <a:p>
            <a:pPr algn="ctr"/>
            <a:r>
              <a:rPr lang="hu-HU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Dr. Gyenesei István</a:t>
            </a:r>
          </a:p>
          <a:p>
            <a:pPr algn="ctr"/>
            <a:r>
              <a:rPr lang="hu-HU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Dr. </a:t>
            </a:r>
            <a:r>
              <a:rPr lang="hu-HU" dirty="0" err="1">
                <a:latin typeface="Malgun Gothic" panose="020B0503020000020004" pitchFamily="34" charset="-127"/>
                <a:ea typeface="Malgun Gothic" panose="020B0503020000020004" pitchFamily="34" charset="-127"/>
              </a:rPr>
              <a:t>Rauf</a:t>
            </a:r>
            <a:r>
              <a:rPr lang="hu-HU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 Csaba</a:t>
            </a:r>
          </a:p>
          <a:p>
            <a:pPr algn="ctr"/>
            <a:r>
              <a:rPr lang="hu-HU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Drotár Judit</a:t>
            </a:r>
          </a:p>
          <a:p>
            <a:pPr algn="ctr"/>
            <a:r>
              <a:rPr lang="hu-HU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Erős Sándor</a:t>
            </a:r>
          </a:p>
        </p:txBody>
      </p:sp>
      <p:sp>
        <p:nvSpPr>
          <p:cNvPr id="2" name="Szövegdoboz 1"/>
          <p:cNvSpPr txBox="1"/>
          <p:nvPr/>
        </p:nvSpPr>
        <p:spPr>
          <a:xfrm>
            <a:off x="4727848" y="3177886"/>
            <a:ext cx="316780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Gazdag Attila</a:t>
            </a:r>
          </a:p>
          <a:p>
            <a:pPr algn="ctr"/>
            <a:r>
              <a:rPr lang="hu-HU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Hornung József</a:t>
            </a:r>
          </a:p>
          <a:p>
            <a:pPr algn="ctr"/>
            <a:r>
              <a:rPr lang="hu-HU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Hornung Zoltán</a:t>
            </a:r>
          </a:p>
          <a:p>
            <a:pPr algn="ctr"/>
            <a:r>
              <a:rPr lang="hu-HU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Kovács András</a:t>
            </a:r>
          </a:p>
          <a:p>
            <a:pPr algn="ctr"/>
            <a:r>
              <a:rPr lang="hu-HU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Kovács Gábor</a:t>
            </a:r>
          </a:p>
          <a:p>
            <a:pPr algn="ctr"/>
            <a:r>
              <a:rPr lang="hu-HU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Kovács Győző</a:t>
            </a:r>
          </a:p>
          <a:p>
            <a:pPr algn="ctr"/>
            <a:r>
              <a:rPr lang="hu-HU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Kovácsné Drabant Katalin</a:t>
            </a:r>
          </a:p>
          <a:p>
            <a:pPr algn="ctr"/>
            <a:r>
              <a:rPr lang="hu-HU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Köves Endre</a:t>
            </a:r>
          </a:p>
          <a:p>
            <a:pPr algn="ctr"/>
            <a:r>
              <a:rPr lang="hu-HU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Krizsai Sándor</a:t>
            </a:r>
          </a:p>
          <a:p>
            <a:pPr algn="ctr"/>
            <a:r>
              <a:rPr lang="hu-HU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Mihalik István</a:t>
            </a:r>
          </a:p>
          <a:p>
            <a:pPr algn="ctr"/>
            <a:r>
              <a:rPr lang="hu-HU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Mokrán János</a:t>
            </a:r>
          </a:p>
        </p:txBody>
      </p:sp>
      <p:sp>
        <p:nvSpPr>
          <p:cNvPr id="3" name="Téglalap 2">
            <a:extLst>
              <a:ext uri="{FF2B5EF4-FFF2-40B4-BE49-F238E27FC236}">
                <a16:creationId xmlns="" xmlns:a16="http://schemas.microsoft.com/office/drawing/2014/main" id="{FD7FD483-9CA1-4153-B370-881395701576}"/>
              </a:ext>
            </a:extLst>
          </p:cNvPr>
          <p:cNvSpPr/>
          <p:nvPr/>
        </p:nvSpPr>
        <p:spPr>
          <a:xfrm>
            <a:off x="0" y="-22811"/>
            <a:ext cx="12192000" cy="223380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sz="1200" b="1" dirty="0">
              <a:solidFill>
                <a:schemeClr val="tx2">
                  <a:lumMod val="75000"/>
                </a:schemeClr>
              </a:solidFill>
              <a:ea typeface="Tahoma" pitchFamily="34" charset="0"/>
              <a:cs typeface="Times New Roman" pitchFamily="18" charset="0"/>
            </a:endParaRPr>
          </a:p>
          <a:p>
            <a:pPr algn="ctr"/>
            <a:r>
              <a:rPr lang="hu-HU" sz="2800" b="1" dirty="0">
                <a:solidFill>
                  <a:schemeClr val="tx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2020. évi </a:t>
            </a:r>
          </a:p>
          <a:p>
            <a:pPr algn="ctr"/>
            <a:r>
              <a:rPr lang="hu-HU" sz="2800" b="1" dirty="0">
                <a:solidFill>
                  <a:schemeClr val="tx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Országos Pálinka- és </a:t>
            </a:r>
          </a:p>
          <a:p>
            <a:pPr algn="ctr"/>
            <a:r>
              <a:rPr lang="hu-HU" sz="2800" b="1" dirty="0">
                <a:solidFill>
                  <a:schemeClr val="tx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Törkölypálinka Verseny </a:t>
            </a:r>
          </a:p>
          <a:p>
            <a:pPr algn="ctr"/>
            <a:endParaRPr lang="hu-HU" sz="1200" b="1" dirty="0">
              <a:solidFill>
                <a:srgbClr val="C00000"/>
              </a:solidFill>
              <a:latin typeface="Caladea" panose="02040503050406030204" pitchFamily="18" charset="-18"/>
              <a:ea typeface="Tahoma" pitchFamily="34" charset="0"/>
              <a:cs typeface="Aparajita" panose="020B0604020202020204" pitchFamily="34" charset="0"/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="" xmlns:a16="http://schemas.microsoft.com/office/drawing/2014/main" id="{6E7DFD37-66CB-4A7D-B432-57829197E2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188" y="548860"/>
            <a:ext cx="1800200" cy="1028685"/>
          </a:xfrm>
          <a:prstGeom prst="rect">
            <a:avLst/>
          </a:prstGeom>
        </p:spPr>
      </p:pic>
      <p:sp>
        <p:nvSpPr>
          <p:cNvPr id="10" name="Szövegdoboz 9">
            <a:extLst>
              <a:ext uri="{FF2B5EF4-FFF2-40B4-BE49-F238E27FC236}">
                <a16:creationId xmlns="" xmlns:a16="http://schemas.microsoft.com/office/drawing/2014/main" id="{A9980E50-1B14-4A16-BE71-83A3C8A6C10F}"/>
              </a:ext>
            </a:extLst>
          </p:cNvPr>
          <p:cNvSpPr txBox="1"/>
          <p:nvPr/>
        </p:nvSpPr>
        <p:spPr>
          <a:xfrm>
            <a:off x="7895650" y="3177886"/>
            <a:ext cx="327850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Nagy Attila</a:t>
            </a:r>
          </a:p>
          <a:p>
            <a:pPr algn="ctr"/>
            <a:r>
              <a:rPr lang="hu-HU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Nagy Attila</a:t>
            </a:r>
          </a:p>
          <a:p>
            <a:pPr algn="ctr"/>
            <a:r>
              <a:rPr lang="hu-HU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Nagygyörgy László</a:t>
            </a:r>
          </a:p>
          <a:p>
            <a:pPr algn="ctr"/>
            <a:r>
              <a:rPr lang="hu-HU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Németh Józsefné</a:t>
            </a:r>
          </a:p>
          <a:p>
            <a:pPr algn="ctr"/>
            <a:r>
              <a:rPr lang="hu-HU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Schmieder Csaba György</a:t>
            </a:r>
          </a:p>
          <a:p>
            <a:pPr algn="ctr"/>
            <a:r>
              <a:rPr lang="hu-HU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Szabó Ferenc</a:t>
            </a:r>
          </a:p>
          <a:p>
            <a:pPr algn="ctr"/>
            <a:r>
              <a:rPr lang="hu-HU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Szabó Sándor</a:t>
            </a:r>
          </a:p>
          <a:p>
            <a:pPr algn="ctr"/>
            <a:r>
              <a:rPr lang="hu-HU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Szikora Dániel</a:t>
            </a:r>
          </a:p>
          <a:p>
            <a:pPr algn="ctr"/>
            <a:r>
              <a:rPr lang="hu-HU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Szőke Bálint</a:t>
            </a:r>
          </a:p>
          <a:p>
            <a:pPr algn="ctr"/>
            <a:r>
              <a:rPr lang="hu-HU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Volcz Zoltán</a:t>
            </a:r>
          </a:p>
        </p:txBody>
      </p:sp>
    </p:spTree>
    <p:extLst>
      <p:ext uri="{BB962C8B-B14F-4D97-AF65-F5344CB8AC3E}">
        <p14:creationId xmlns:p14="http://schemas.microsoft.com/office/powerpoint/2010/main" val="20453346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églalap 15"/>
          <p:cNvSpPr/>
          <p:nvPr/>
        </p:nvSpPr>
        <p:spPr>
          <a:xfrm>
            <a:off x="1968712" y="2216078"/>
            <a:ext cx="6069690" cy="6305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b="1" dirty="0">
                <a:solidFill>
                  <a:srgbClr val="C00000"/>
                </a:solidFill>
                <a:latin typeface="Sitka Banner" panose="02000505000000020004" pitchFamily="2" charset="0"/>
                <a:ea typeface="Tahoma" pitchFamily="34" charset="0"/>
                <a:cs typeface="Times New Roman" pitchFamily="18" charset="0"/>
              </a:rPr>
              <a:t>MICHLBERGER PÁLINKA</a:t>
            </a:r>
          </a:p>
        </p:txBody>
      </p:sp>
      <p:sp>
        <p:nvSpPr>
          <p:cNvPr id="17" name="Téglalap 16"/>
          <p:cNvSpPr/>
          <p:nvPr/>
        </p:nvSpPr>
        <p:spPr>
          <a:xfrm>
            <a:off x="0" y="1705995"/>
            <a:ext cx="12192000" cy="13405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latin typeface="Brandon Grotesque Regular" panose="020B0503020203060202" pitchFamily="34" charset="-18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897721" y="4204782"/>
            <a:ext cx="29758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Ezüst minősítés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2097781" y="4679020"/>
            <a:ext cx="65008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err="1">
                <a:latin typeface="Malgun Gothic" panose="020B0503020000020004" pitchFamily="34" charset="-127"/>
                <a:ea typeface="Malgun Gothic" panose="020B0503020000020004" pitchFamily="34" charset="-127"/>
              </a:rPr>
              <a:t>Michlberger</a:t>
            </a:r>
            <a:r>
              <a:rPr lang="hu-HU" sz="2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 Budaörsi Őszibarack pálinka – 2019</a:t>
            </a:r>
          </a:p>
          <a:p>
            <a:r>
              <a:rPr lang="hu-HU" sz="2000" dirty="0" err="1">
                <a:latin typeface="Malgun Gothic" panose="020B0503020000020004" pitchFamily="34" charset="-127"/>
                <a:ea typeface="Malgun Gothic" panose="020B0503020000020004" pitchFamily="34" charset="-127"/>
              </a:rPr>
              <a:t>Michlberger</a:t>
            </a:r>
            <a:r>
              <a:rPr lang="hu-HU" sz="2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 Törköly pálinka – 2007</a:t>
            </a:r>
          </a:p>
          <a:p>
            <a:r>
              <a:rPr lang="hu-HU" sz="2000" dirty="0" err="1">
                <a:latin typeface="Malgun Gothic" panose="020B0503020000020004" pitchFamily="34" charset="-127"/>
                <a:ea typeface="Malgun Gothic" panose="020B0503020000020004" pitchFamily="34" charset="-127"/>
              </a:rPr>
              <a:t>Michlberger</a:t>
            </a:r>
            <a:r>
              <a:rPr lang="hu-HU" sz="2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 Ágyas Meggy pálinka 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897722" y="3198167"/>
            <a:ext cx="29758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Arany minősítés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2097781" y="3766421"/>
            <a:ext cx="68102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err="1"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Michlberger</a:t>
            </a:r>
            <a:r>
              <a:rPr lang="hu-HU" sz="2000" dirty="0"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 Cserszegi Fűszeres Törköly pálinka – 2007</a:t>
            </a:r>
          </a:p>
        </p:txBody>
      </p:sp>
      <p:sp>
        <p:nvSpPr>
          <p:cNvPr id="10" name="Szövegdoboz 9">
            <a:extLst>
              <a:ext uri="{FF2B5EF4-FFF2-40B4-BE49-F238E27FC236}">
                <a16:creationId xmlns="" xmlns:a16="http://schemas.microsoft.com/office/drawing/2014/main" id="{C7AD9FAE-5FE4-4340-BF6F-884776F5264E}"/>
              </a:ext>
            </a:extLst>
          </p:cNvPr>
          <p:cNvSpPr txBox="1"/>
          <p:nvPr/>
        </p:nvSpPr>
        <p:spPr>
          <a:xfrm>
            <a:off x="897721" y="5737549"/>
            <a:ext cx="28120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Bronz minősítés</a:t>
            </a:r>
          </a:p>
        </p:txBody>
      </p:sp>
      <p:sp>
        <p:nvSpPr>
          <p:cNvPr id="11" name="Szövegdoboz 10">
            <a:extLst>
              <a:ext uri="{FF2B5EF4-FFF2-40B4-BE49-F238E27FC236}">
                <a16:creationId xmlns="" xmlns:a16="http://schemas.microsoft.com/office/drawing/2014/main" id="{E61A3001-CFCD-467D-A17E-84BD251DF4FD}"/>
              </a:ext>
            </a:extLst>
          </p:cNvPr>
          <p:cNvSpPr txBox="1"/>
          <p:nvPr/>
        </p:nvSpPr>
        <p:spPr>
          <a:xfrm>
            <a:off x="2097781" y="6149947"/>
            <a:ext cx="59406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err="1">
                <a:latin typeface="Malgun Gothic" panose="020B0503020000020004" pitchFamily="34" charset="-127"/>
                <a:ea typeface="Malgun Gothic" panose="020B0503020000020004" pitchFamily="34" charset="-127"/>
              </a:rPr>
              <a:t>Michlberger</a:t>
            </a:r>
            <a:r>
              <a:rPr lang="hu-HU" sz="2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 44 Birs pálinka – 2017</a:t>
            </a:r>
          </a:p>
        </p:txBody>
      </p:sp>
      <p:pic>
        <p:nvPicPr>
          <p:cNvPr id="8" name="Kép 7">
            <a:extLst>
              <a:ext uri="{FF2B5EF4-FFF2-40B4-BE49-F238E27FC236}">
                <a16:creationId xmlns="" xmlns:a16="http://schemas.microsoft.com/office/drawing/2014/main" id="{3CAF794A-1E36-4896-8A97-3516B9FECC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8429" y="2094780"/>
            <a:ext cx="3149672" cy="1453694"/>
          </a:xfrm>
          <a:prstGeom prst="rect">
            <a:avLst/>
          </a:prstGeom>
        </p:spPr>
      </p:pic>
      <p:sp>
        <p:nvSpPr>
          <p:cNvPr id="12" name="Téglalap 11">
            <a:extLst>
              <a:ext uri="{FF2B5EF4-FFF2-40B4-BE49-F238E27FC236}">
                <a16:creationId xmlns="" xmlns:a16="http://schemas.microsoft.com/office/drawing/2014/main" id="{D1104FDA-1369-40DE-A61D-78E594431BDE}"/>
              </a:ext>
            </a:extLst>
          </p:cNvPr>
          <p:cNvSpPr/>
          <p:nvPr/>
        </p:nvSpPr>
        <p:spPr>
          <a:xfrm>
            <a:off x="0" y="-573792"/>
            <a:ext cx="12192000" cy="223380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sz="1200" b="1" dirty="0">
              <a:solidFill>
                <a:schemeClr val="tx2">
                  <a:lumMod val="75000"/>
                </a:schemeClr>
              </a:solidFill>
              <a:ea typeface="Tahoma" pitchFamily="34" charset="0"/>
              <a:cs typeface="Times New Roman" pitchFamily="18" charset="0"/>
            </a:endParaRPr>
          </a:p>
          <a:p>
            <a:pPr algn="ctr"/>
            <a:r>
              <a:rPr lang="hu-HU" sz="2800" b="1" dirty="0">
                <a:solidFill>
                  <a:schemeClr val="tx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2020. évi </a:t>
            </a:r>
          </a:p>
          <a:p>
            <a:pPr algn="ctr"/>
            <a:r>
              <a:rPr lang="hu-HU" sz="2800" b="1" dirty="0">
                <a:solidFill>
                  <a:schemeClr val="tx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Országos Pálinka- és </a:t>
            </a:r>
          </a:p>
          <a:p>
            <a:pPr algn="ctr"/>
            <a:r>
              <a:rPr lang="hu-HU" sz="2800" b="1" dirty="0">
                <a:solidFill>
                  <a:schemeClr val="tx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Törkölypálinka Verseny </a:t>
            </a:r>
          </a:p>
          <a:p>
            <a:pPr algn="ctr"/>
            <a:endParaRPr lang="hu-HU" sz="1200" b="1" dirty="0">
              <a:solidFill>
                <a:srgbClr val="C00000"/>
              </a:solidFill>
              <a:latin typeface="Caladea" panose="02040503050406030204" pitchFamily="18" charset="-18"/>
              <a:ea typeface="Tahoma" pitchFamily="34" charset="0"/>
              <a:cs typeface="Aparajita" panose="020B0604020202020204" pitchFamily="34" charset="0"/>
            </a:endParaRPr>
          </a:p>
          <a:p>
            <a:pPr algn="ctr"/>
            <a:r>
              <a:rPr lang="hu-HU" sz="2500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parajita" panose="020B0604020202020204" pitchFamily="34" charset="0"/>
              </a:rPr>
              <a:t>Arany-, ezüst-, bronzminősítésű pálinkák</a:t>
            </a:r>
          </a:p>
        </p:txBody>
      </p:sp>
      <p:pic>
        <p:nvPicPr>
          <p:cNvPr id="2" name="Kép 1">
            <a:extLst>
              <a:ext uri="{FF2B5EF4-FFF2-40B4-BE49-F238E27FC236}">
                <a16:creationId xmlns="" xmlns:a16="http://schemas.microsoft.com/office/drawing/2014/main" id="{E67D8556-727D-4F62-AE7C-658371D746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548" y="-93277"/>
            <a:ext cx="1800200" cy="1028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3355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églalap 15"/>
          <p:cNvSpPr/>
          <p:nvPr/>
        </p:nvSpPr>
        <p:spPr>
          <a:xfrm>
            <a:off x="473871" y="2525735"/>
            <a:ext cx="6945812" cy="6305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b="1" dirty="0">
                <a:solidFill>
                  <a:srgbClr val="C00000"/>
                </a:solidFill>
                <a:latin typeface="Sitka Banner" panose="02000505000000020004" pitchFamily="2" charset="0"/>
                <a:ea typeface="Tahoma" pitchFamily="34" charset="0"/>
                <a:cs typeface="Times New Roman" pitchFamily="18" charset="0"/>
              </a:rPr>
              <a:t>RENESZÁNSZ BADACSONYI PÁLINKAHÁZ</a:t>
            </a:r>
          </a:p>
        </p:txBody>
      </p:sp>
      <p:sp>
        <p:nvSpPr>
          <p:cNvPr id="17" name="Téglalap 16"/>
          <p:cNvSpPr/>
          <p:nvPr/>
        </p:nvSpPr>
        <p:spPr>
          <a:xfrm>
            <a:off x="0" y="1727598"/>
            <a:ext cx="12192000" cy="9113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latin typeface="Brandon Grotesque Regular" panose="020B0503020203060202" pitchFamily="34" charset="-18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970926" y="4982439"/>
            <a:ext cx="2975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Ezüst minősítés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1943779" y="5559037"/>
            <a:ext cx="80917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err="1">
                <a:latin typeface="Malgun Gothic" panose="020B0503020000020004" pitchFamily="34" charset="-127"/>
                <a:ea typeface="Malgun Gothic" panose="020B0503020000020004" pitchFamily="34" charset="-127"/>
              </a:rPr>
              <a:t>Irsai</a:t>
            </a:r>
            <a:r>
              <a:rPr lang="hu-HU" sz="24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 Olivér Törköly pálinka – 2017</a:t>
            </a:r>
          </a:p>
          <a:p>
            <a:r>
              <a:rPr lang="hu-HU" sz="24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Meggy pálinka – 2018 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1059934" y="3607866"/>
            <a:ext cx="2975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Arany minősítés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1943779" y="4246019"/>
            <a:ext cx="59165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Muskotályos Szőlő pálinka – 2018</a:t>
            </a:r>
          </a:p>
        </p:txBody>
      </p:sp>
      <p:pic>
        <p:nvPicPr>
          <p:cNvPr id="6" name="Kép 5">
            <a:extLst>
              <a:ext uri="{FF2B5EF4-FFF2-40B4-BE49-F238E27FC236}">
                <a16:creationId xmlns="" xmlns:a16="http://schemas.microsoft.com/office/drawing/2014/main" id="{40D94A11-0FC6-4565-A778-FF622765F4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0338" y="2495724"/>
            <a:ext cx="3857791" cy="1421842"/>
          </a:xfrm>
          <a:prstGeom prst="rect">
            <a:avLst/>
          </a:prstGeom>
        </p:spPr>
      </p:pic>
      <p:sp>
        <p:nvSpPr>
          <p:cNvPr id="8" name="Téglalap 7">
            <a:extLst>
              <a:ext uri="{FF2B5EF4-FFF2-40B4-BE49-F238E27FC236}">
                <a16:creationId xmlns="" xmlns:a16="http://schemas.microsoft.com/office/drawing/2014/main" id="{CE40BF5D-B76B-406D-96B8-A6786064D922}"/>
              </a:ext>
            </a:extLst>
          </p:cNvPr>
          <p:cNvSpPr/>
          <p:nvPr/>
        </p:nvSpPr>
        <p:spPr>
          <a:xfrm>
            <a:off x="0" y="-573792"/>
            <a:ext cx="12192000" cy="223380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sz="1200" dirty="0">
              <a:solidFill>
                <a:schemeClr val="tx2">
                  <a:lumMod val="75000"/>
                </a:schemeClr>
              </a:solidFill>
              <a:ea typeface="Tahoma" pitchFamily="34" charset="0"/>
              <a:cs typeface="Times New Roman" pitchFamily="18" charset="0"/>
            </a:endParaRPr>
          </a:p>
          <a:p>
            <a:pPr algn="ctr"/>
            <a:r>
              <a:rPr lang="hu-HU" sz="2800" dirty="0">
                <a:solidFill>
                  <a:schemeClr val="tx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2020. évi </a:t>
            </a:r>
          </a:p>
          <a:p>
            <a:pPr algn="ctr"/>
            <a:r>
              <a:rPr lang="hu-HU" sz="2800" dirty="0">
                <a:solidFill>
                  <a:schemeClr val="tx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Országos Pálinka- és </a:t>
            </a:r>
          </a:p>
          <a:p>
            <a:pPr algn="ctr"/>
            <a:r>
              <a:rPr lang="hu-HU" sz="2800" dirty="0">
                <a:solidFill>
                  <a:schemeClr val="tx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Törkölypálinka Verseny </a:t>
            </a:r>
          </a:p>
          <a:p>
            <a:pPr algn="ctr"/>
            <a:endParaRPr lang="hu-HU" sz="1200" dirty="0">
              <a:solidFill>
                <a:srgbClr val="C00000"/>
              </a:solidFill>
              <a:latin typeface="Caladea" panose="02040503050406030204" pitchFamily="18" charset="-18"/>
              <a:ea typeface="Tahoma" pitchFamily="34" charset="0"/>
              <a:cs typeface="Aparajita" panose="020B0604020202020204" pitchFamily="34" charset="0"/>
            </a:endParaRPr>
          </a:p>
          <a:p>
            <a:pPr algn="ctr"/>
            <a:r>
              <a:rPr lang="hu-HU" sz="2500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parajita" panose="020B0604020202020204" pitchFamily="34" charset="0"/>
              </a:rPr>
              <a:t>Arany-, ezüst-, bronzminősítésű pálinkák</a:t>
            </a:r>
          </a:p>
        </p:txBody>
      </p:sp>
      <p:pic>
        <p:nvPicPr>
          <p:cNvPr id="2" name="Kép 1">
            <a:extLst>
              <a:ext uri="{FF2B5EF4-FFF2-40B4-BE49-F238E27FC236}">
                <a16:creationId xmlns="" xmlns:a16="http://schemas.microsoft.com/office/drawing/2014/main" id="{11E44FDD-2231-4F80-BE13-3D7D19A754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88" y="-38243"/>
            <a:ext cx="1800200" cy="1028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4417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églalap 15"/>
          <p:cNvSpPr/>
          <p:nvPr/>
        </p:nvSpPr>
        <p:spPr>
          <a:xfrm>
            <a:off x="3177429" y="1939300"/>
            <a:ext cx="3931919" cy="6305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b="1" dirty="0">
                <a:solidFill>
                  <a:srgbClr val="C00000"/>
                </a:solidFill>
                <a:latin typeface="Sitka Banner" panose="02000505000000020004" pitchFamily="2" charset="0"/>
                <a:ea typeface="Tahoma" pitchFamily="34" charset="0"/>
                <a:cs typeface="Times New Roman" pitchFamily="18" charset="0"/>
              </a:rPr>
              <a:t>BUTI PÁLINKA</a:t>
            </a:r>
          </a:p>
        </p:txBody>
      </p:sp>
      <p:sp>
        <p:nvSpPr>
          <p:cNvPr id="17" name="Téglalap 16"/>
          <p:cNvSpPr/>
          <p:nvPr/>
        </p:nvSpPr>
        <p:spPr>
          <a:xfrm>
            <a:off x="0" y="1703115"/>
            <a:ext cx="12155924" cy="5288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latin typeface="Brandon Grotesque Regular" panose="020B0503020203060202" pitchFamily="34" charset="-18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933687" y="2753190"/>
            <a:ext cx="2975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Arany minősítés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3177428" y="3372330"/>
            <a:ext cx="49607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Vadkörte pálinka – 2018</a:t>
            </a:r>
          </a:p>
          <a:p>
            <a:r>
              <a:rPr lang="hu-HU" sz="2400" dirty="0"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Birs pálinka - 2018</a:t>
            </a:r>
          </a:p>
        </p:txBody>
      </p:sp>
      <p:sp>
        <p:nvSpPr>
          <p:cNvPr id="8" name="Téglalap 7">
            <a:extLst>
              <a:ext uri="{FF2B5EF4-FFF2-40B4-BE49-F238E27FC236}">
                <a16:creationId xmlns="" xmlns:a16="http://schemas.microsoft.com/office/drawing/2014/main" id="{91E89020-9BE2-46B0-8D5B-E985F54D8975}"/>
              </a:ext>
            </a:extLst>
          </p:cNvPr>
          <p:cNvSpPr/>
          <p:nvPr/>
        </p:nvSpPr>
        <p:spPr>
          <a:xfrm>
            <a:off x="0" y="-573792"/>
            <a:ext cx="12192000" cy="223380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sz="1200" b="1" dirty="0">
              <a:solidFill>
                <a:schemeClr val="tx2">
                  <a:lumMod val="75000"/>
                </a:schemeClr>
              </a:solidFill>
              <a:ea typeface="Tahoma" pitchFamily="34" charset="0"/>
              <a:cs typeface="Times New Roman" pitchFamily="18" charset="0"/>
            </a:endParaRPr>
          </a:p>
          <a:p>
            <a:pPr algn="ctr"/>
            <a:r>
              <a:rPr lang="hu-HU" sz="2800" b="1" dirty="0">
                <a:solidFill>
                  <a:schemeClr val="tx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2020. évi </a:t>
            </a:r>
          </a:p>
          <a:p>
            <a:pPr algn="ctr"/>
            <a:r>
              <a:rPr lang="hu-HU" sz="2800" b="1" dirty="0">
                <a:solidFill>
                  <a:schemeClr val="tx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Országos Pálinka- és </a:t>
            </a:r>
          </a:p>
          <a:p>
            <a:pPr algn="ctr"/>
            <a:r>
              <a:rPr lang="hu-HU" sz="2800" b="1" dirty="0">
                <a:solidFill>
                  <a:schemeClr val="tx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Törkölypálinka Verseny </a:t>
            </a:r>
          </a:p>
          <a:p>
            <a:pPr algn="ctr"/>
            <a:endParaRPr lang="hu-HU" sz="1200" b="1" dirty="0">
              <a:solidFill>
                <a:srgbClr val="C00000"/>
              </a:solidFill>
              <a:latin typeface="Caladea" panose="02040503050406030204" pitchFamily="18" charset="-18"/>
              <a:ea typeface="Tahoma" pitchFamily="34" charset="0"/>
              <a:cs typeface="Aparajita" panose="020B0604020202020204" pitchFamily="34" charset="0"/>
            </a:endParaRPr>
          </a:p>
          <a:p>
            <a:pPr algn="ctr"/>
            <a:r>
              <a:rPr lang="hu-HU" sz="2500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parajita" panose="020B0604020202020204" pitchFamily="34" charset="0"/>
              </a:rPr>
              <a:t>Arany-, ezüst-, bronzminősítésű pálinkák</a:t>
            </a:r>
          </a:p>
        </p:txBody>
      </p:sp>
      <p:sp>
        <p:nvSpPr>
          <p:cNvPr id="4" name="Szövegdoboz 3">
            <a:extLst>
              <a:ext uri="{FF2B5EF4-FFF2-40B4-BE49-F238E27FC236}">
                <a16:creationId xmlns="" xmlns:a16="http://schemas.microsoft.com/office/drawing/2014/main" id="{E83A12EF-D0CB-4FEE-8D35-FF2F9CE537B2}"/>
              </a:ext>
            </a:extLst>
          </p:cNvPr>
          <p:cNvSpPr txBox="1"/>
          <p:nvPr/>
        </p:nvSpPr>
        <p:spPr>
          <a:xfrm>
            <a:off x="822958" y="4299247"/>
            <a:ext cx="2975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Bronz minősítés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="" xmlns:a16="http://schemas.microsoft.com/office/drawing/2014/main" id="{0D125E74-DC27-49FA-8679-083E2081FCEE}"/>
              </a:ext>
            </a:extLst>
          </p:cNvPr>
          <p:cNvSpPr txBox="1"/>
          <p:nvPr/>
        </p:nvSpPr>
        <p:spPr>
          <a:xfrm>
            <a:off x="3177427" y="4918387"/>
            <a:ext cx="49607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Szilva pálinka – 2018</a:t>
            </a:r>
          </a:p>
          <a:p>
            <a:r>
              <a:rPr lang="hu-HU" sz="2400" dirty="0"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Alma pálinka – 2017</a:t>
            </a:r>
          </a:p>
          <a:p>
            <a:r>
              <a:rPr lang="hu-HU" sz="2400" dirty="0"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Kökény pálinka – 2018</a:t>
            </a:r>
          </a:p>
          <a:p>
            <a:r>
              <a:rPr lang="hu-HU" sz="2400" dirty="0" err="1"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Irsai</a:t>
            </a:r>
            <a:r>
              <a:rPr lang="hu-HU" sz="2400" dirty="0"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 Olivér Szőlő pálinka – 2018  </a:t>
            </a:r>
          </a:p>
        </p:txBody>
      </p:sp>
      <p:pic>
        <p:nvPicPr>
          <p:cNvPr id="1026" name="Picture 2" descr="Buti Pálinka - Home | Facebook">
            <a:extLst>
              <a:ext uri="{FF2B5EF4-FFF2-40B4-BE49-F238E27FC236}">
                <a16:creationId xmlns="" xmlns:a16="http://schemas.microsoft.com/office/drawing/2014/main" id="{93E7F862-A702-46B3-940A-2C74D2960A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2464" y="2148922"/>
            <a:ext cx="21336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Buti Pálinka - Home | Facebook">
            <a:extLst>
              <a:ext uri="{FF2B5EF4-FFF2-40B4-BE49-F238E27FC236}">
                <a16:creationId xmlns="" xmlns:a16="http://schemas.microsoft.com/office/drawing/2014/main" id="{30FAA251-5BEF-4982-B7E4-4D7605081F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4864" y="2301322"/>
            <a:ext cx="21336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Kép 10">
            <a:extLst>
              <a:ext uri="{FF2B5EF4-FFF2-40B4-BE49-F238E27FC236}">
                <a16:creationId xmlns="" xmlns:a16="http://schemas.microsoft.com/office/drawing/2014/main" id="{C9A11879-CD38-4797-8B5F-1076DC70A9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228" y="68435"/>
            <a:ext cx="1800200" cy="1028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0243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églalap 15"/>
          <p:cNvSpPr/>
          <p:nvPr/>
        </p:nvSpPr>
        <p:spPr>
          <a:xfrm>
            <a:off x="1698330" y="2125653"/>
            <a:ext cx="4631529" cy="6305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b="1" dirty="0">
                <a:solidFill>
                  <a:srgbClr val="C00000"/>
                </a:solidFill>
                <a:latin typeface="Sitka Banner" panose="02000505000000020004" pitchFamily="2" charset="0"/>
                <a:ea typeface="Tahoma" pitchFamily="34" charset="0"/>
                <a:cs typeface="Times New Roman" pitchFamily="18" charset="0"/>
              </a:rPr>
              <a:t>SZICSEK PÁLINKAFŐZDE</a:t>
            </a:r>
          </a:p>
        </p:txBody>
      </p:sp>
      <p:sp>
        <p:nvSpPr>
          <p:cNvPr id="17" name="Téglalap 16"/>
          <p:cNvSpPr/>
          <p:nvPr/>
        </p:nvSpPr>
        <p:spPr>
          <a:xfrm>
            <a:off x="0" y="1731437"/>
            <a:ext cx="12192000" cy="9088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latin typeface="Brandon Grotesque Regular" panose="020B0503020203060202" pitchFamily="34" charset="-18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1334782" y="4153775"/>
            <a:ext cx="2975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Ezüst minősítés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2870059" y="4647367"/>
            <a:ext cx="56830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Fekete Ribizli pálinka – 2019</a:t>
            </a:r>
          </a:p>
          <a:p>
            <a:r>
              <a:rPr lang="hu-HU" sz="2400" dirty="0" err="1"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Birsai</a:t>
            </a:r>
            <a:r>
              <a:rPr lang="hu-HU" sz="2400" dirty="0"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 Gyümölcspálinka - 2018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1382133" y="2977009"/>
            <a:ext cx="2975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Arany minősítés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2870059" y="3594586"/>
            <a:ext cx="5007270" cy="471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err="1"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Irsai</a:t>
            </a:r>
            <a:r>
              <a:rPr lang="hu-HU" sz="2400" dirty="0"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 Olivér Szőlő pálinka – 2018</a:t>
            </a:r>
          </a:p>
        </p:txBody>
      </p:sp>
      <p:pic>
        <p:nvPicPr>
          <p:cNvPr id="3" name="Kép 2">
            <a:extLst>
              <a:ext uri="{FF2B5EF4-FFF2-40B4-BE49-F238E27FC236}">
                <a16:creationId xmlns="" xmlns:a16="http://schemas.microsoft.com/office/drawing/2014/main" id="{66D6EAAD-58F7-488B-8538-C3B3541387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2922" y="2276648"/>
            <a:ext cx="2228850" cy="1939100"/>
          </a:xfrm>
          <a:prstGeom prst="rect">
            <a:avLst/>
          </a:prstGeom>
        </p:spPr>
      </p:pic>
      <p:sp>
        <p:nvSpPr>
          <p:cNvPr id="8" name="Téglalap 7">
            <a:extLst>
              <a:ext uri="{FF2B5EF4-FFF2-40B4-BE49-F238E27FC236}">
                <a16:creationId xmlns="" xmlns:a16="http://schemas.microsoft.com/office/drawing/2014/main" id="{43963446-346B-4162-AD47-D3FBE9F5FC4E}"/>
              </a:ext>
            </a:extLst>
          </p:cNvPr>
          <p:cNvSpPr/>
          <p:nvPr/>
        </p:nvSpPr>
        <p:spPr>
          <a:xfrm>
            <a:off x="0" y="-573792"/>
            <a:ext cx="12192000" cy="223380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sz="1200" b="1" dirty="0">
              <a:solidFill>
                <a:schemeClr val="tx2">
                  <a:lumMod val="75000"/>
                </a:schemeClr>
              </a:solidFill>
              <a:ea typeface="Tahoma" pitchFamily="34" charset="0"/>
              <a:cs typeface="Times New Roman" pitchFamily="18" charset="0"/>
            </a:endParaRPr>
          </a:p>
          <a:p>
            <a:pPr algn="ctr"/>
            <a:r>
              <a:rPr lang="hu-HU" sz="2800" b="1" dirty="0">
                <a:solidFill>
                  <a:schemeClr val="tx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2020. évi </a:t>
            </a:r>
          </a:p>
          <a:p>
            <a:pPr algn="ctr"/>
            <a:r>
              <a:rPr lang="hu-HU" sz="2800" b="1" dirty="0">
                <a:solidFill>
                  <a:schemeClr val="tx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Országos Pálinka- és </a:t>
            </a:r>
          </a:p>
          <a:p>
            <a:pPr algn="ctr"/>
            <a:r>
              <a:rPr lang="hu-HU" sz="2800" b="1" dirty="0">
                <a:solidFill>
                  <a:schemeClr val="tx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Törkölypálinka Verseny </a:t>
            </a:r>
          </a:p>
          <a:p>
            <a:pPr algn="ctr"/>
            <a:endParaRPr lang="hu-HU" sz="1200" b="1" dirty="0">
              <a:solidFill>
                <a:srgbClr val="C00000"/>
              </a:solidFill>
              <a:latin typeface="Caladea" panose="02040503050406030204" pitchFamily="18" charset="-18"/>
              <a:ea typeface="Tahoma" pitchFamily="34" charset="0"/>
              <a:cs typeface="Aparajita" panose="020B0604020202020204" pitchFamily="34" charset="0"/>
            </a:endParaRPr>
          </a:p>
          <a:p>
            <a:pPr algn="ctr"/>
            <a:r>
              <a:rPr lang="hu-HU" sz="2500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parajita" panose="020B0604020202020204" pitchFamily="34" charset="0"/>
              </a:rPr>
              <a:t>Arany-, ezüst-, bronzminősítésű pálinkák</a:t>
            </a:r>
          </a:p>
        </p:txBody>
      </p:sp>
      <p:pic>
        <p:nvPicPr>
          <p:cNvPr id="2" name="Kép 1">
            <a:extLst>
              <a:ext uri="{FF2B5EF4-FFF2-40B4-BE49-F238E27FC236}">
                <a16:creationId xmlns="" xmlns:a16="http://schemas.microsoft.com/office/drawing/2014/main" id="{40854F05-9836-486A-8F7A-914C848024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782" y="9163"/>
            <a:ext cx="1800200" cy="1028685"/>
          </a:xfrm>
          <a:prstGeom prst="rect">
            <a:avLst/>
          </a:prstGeom>
        </p:spPr>
      </p:pic>
      <p:sp>
        <p:nvSpPr>
          <p:cNvPr id="6" name="Szövegdoboz 5">
            <a:extLst>
              <a:ext uri="{FF2B5EF4-FFF2-40B4-BE49-F238E27FC236}">
                <a16:creationId xmlns="" xmlns:a16="http://schemas.microsoft.com/office/drawing/2014/main" id="{5CD2C221-33E6-4DA5-A23D-030387850422}"/>
              </a:ext>
            </a:extLst>
          </p:cNvPr>
          <p:cNvSpPr txBox="1"/>
          <p:nvPr/>
        </p:nvSpPr>
        <p:spPr>
          <a:xfrm>
            <a:off x="1338577" y="5570070"/>
            <a:ext cx="2975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Bronz minősítés</a:t>
            </a:r>
          </a:p>
        </p:txBody>
      </p:sp>
      <p:sp>
        <p:nvSpPr>
          <p:cNvPr id="11" name="Szövegdoboz 10">
            <a:extLst>
              <a:ext uri="{FF2B5EF4-FFF2-40B4-BE49-F238E27FC236}">
                <a16:creationId xmlns="" xmlns:a16="http://schemas.microsoft.com/office/drawing/2014/main" id="{9E80B3CC-B9E6-4322-AB41-8F44BB2F7103}"/>
              </a:ext>
            </a:extLst>
          </p:cNvPr>
          <p:cNvSpPr txBox="1"/>
          <p:nvPr/>
        </p:nvSpPr>
        <p:spPr>
          <a:xfrm>
            <a:off x="2870059" y="5997327"/>
            <a:ext cx="46546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Cigánymeggy pálinka - 2017</a:t>
            </a:r>
          </a:p>
        </p:txBody>
      </p:sp>
    </p:spTree>
    <p:extLst>
      <p:ext uri="{BB962C8B-B14F-4D97-AF65-F5344CB8AC3E}">
        <p14:creationId xmlns:p14="http://schemas.microsoft.com/office/powerpoint/2010/main" val="10964905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églalap 15"/>
          <p:cNvSpPr/>
          <p:nvPr/>
        </p:nvSpPr>
        <p:spPr>
          <a:xfrm>
            <a:off x="3324199" y="1968891"/>
            <a:ext cx="4689777" cy="6305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b="1" dirty="0">
                <a:solidFill>
                  <a:srgbClr val="C00000"/>
                </a:solidFill>
                <a:latin typeface="Sitka Banner" panose="02000505000000020004" pitchFamily="2" charset="0"/>
                <a:ea typeface="Tahoma" pitchFamily="34" charset="0"/>
                <a:cs typeface="Times New Roman" pitchFamily="18" charset="0"/>
              </a:rPr>
              <a:t>MÁTYÁS PÁLINKAHÁZ</a:t>
            </a:r>
          </a:p>
        </p:txBody>
      </p:sp>
      <p:sp>
        <p:nvSpPr>
          <p:cNvPr id="17" name="Téglalap 16"/>
          <p:cNvSpPr/>
          <p:nvPr/>
        </p:nvSpPr>
        <p:spPr>
          <a:xfrm>
            <a:off x="0" y="1724272"/>
            <a:ext cx="12155924" cy="9731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latin typeface="Brandon Grotesque Regular" panose="020B0503020203060202" pitchFamily="34" charset="-18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1523998" y="4175602"/>
            <a:ext cx="29758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Ezüst minősítés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2277405" y="4634974"/>
            <a:ext cx="6500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Mátyás Barack pálinka – 2019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1523998" y="2844003"/>
            <a:ext cx="29758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Arany minősítés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2277405" y="3371570"/>
            <a:ext cx="50677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Mátyás </a:t>
            </a:r>
            <a:r>
              <a:rPr lang="hu-HU" sz="2000" dirty="0" err="1"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Irsai</a:t>
            </a:r>
            <a:r>
              <a:rPr lang="hu-HU" sz="2000" dirty="0"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 Olivér Szőlő pálinka – 2019</a:t>
            </a:r>
          </a:p>
          <a:p>
            <a:r>
              <a:rPr lang="hu-HU" sz="2000" dirty="0"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Mátyás Málna pálinka – 2019 </a:t>
            </a:r>
          </a:p>
        </p:txBody>
      </p:sp>
      <p:sp>
        <p:nvSpPr>
          <p:cNvPr id="10" name="Szövegdoboz 9">
            <a:extLst>
              <a:ext uri="{FF2B5EF4-FFF2-40B4-BE49-F238E27FC236}">
                <a16:creationId xmlns="" xmlns:a16="http://schemas.microsoft.com/office/drawing/2014/main" id="{C7AD9FAE-5FE4-4340-BF6F-884776F5264E}"/>
              </a:ext>
            </a:extLst>
          </p:cNvPr>
          <p:cNvSpPr txBox="1"/>
          <p:nvPr/>
        </p:nvSpPr>
        <p:spPr>
          <a:xfrm>
            <a:off x="1523998" y="5110333"/>
            <a:ext cx="28120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Bronz minősítés</a:t>
            </a:r>
          </a:p>
        </p:txBody>
      </p:sp>
      <p:sp>
        <p:nvSpPr>
          <p:cNvPr id="11" name="Szövegdoboz 10">
            <a:extLst>
              <a:ext uri="{FF2B5EF4-FFF2-40B4-BE49-F238E27FC236}">
                <a16:creationId xmlns="" xmlns:a16="http://schemas.microsoft.com/office/drawing/2014/main" id="{E61A3001-CFCD-467D-A17E-84BD251DF4FD}"/>
              </a:ext>
            </a:extLst>
          </p:cNvPr>
          <p:cNvSpPr txBox="1"/>
          <p:nvPr/>
        </p:nvSpPr>
        <p:spPr>
          <a:xfrm>
            <a:off x="2277405" y="5592895"/>
            <a:ext cx="59406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Mátyás Szilva pálinka – 2019</a:t>
            </a:r>
          </a:p>
          <a:p>
            <a:r>
              <a:rPr lang="hu-HU" sz="2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Mátyás Vilmoskörte pálinka – 2018</a:t>
            </a:r>
          </a:p>
          <a:p>
            <a:r>
              <a:rPr lang="hu-HU" sz="2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Mátyás Szamóca pálinka – 2019 </a:t>
            </a:r>
          </a:p>
        </p:txBody>
      </p:sp>
      <p:pic>
        <p:nvPicPr>
          <p:cNvPr id="6" name="Kép 5">
            <a:extLst>
              <a:ext uri="{FF2B5EF4-FFF2-40B4-BE49-F238E27FC236}">
                <a16:creationId xmlns="" xmlns:a16="http://schemas.microsoft.com/office/drawing/2014/main" id="{5733F071-D6DF-401C-9CA0-8538E5BB82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4935" y="2379831"/>
            <a:ext cx="2179320" cy="2179320"/>
          </a:xfrm>
          <a:prstGeom prst="rect">
            <a:avLst/>
          </a:prstGeom>
        </p:spPr>
      </p:pic>
      <p:sp>
        <p:nvSpPr>
          <p:cNvPr id="8" name="Téglalap 7">
            <a:extLst>
              <a:ext uri="{FF2B5EF4-FFF2-40B4-BE49-F238E27FC236}">
                <a16:creationId xmlns="" xmlns:a16="http://schemas.microsoft.com/office/drawing/2014/main" id="{11D4247B-A1A0-44E5-83D9-F30F0E238364}"/>
              </a:ext>
            </a:extLst>
          </p:cNvPr>
          <p:cNvSpPr/>
          <p:nvPr/>
        </p:nvSpPr>
        <p:spPr>
          <a:xfrm>
            <a:off x="0" y="-573792"/>
            <a:ext cx="12192000" cy="223380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sz="1200" b="1" dirty="0">
              <a:solidFill>
                <a:schemeClr val="tx2">
                  <a:lumMod val="75000"/>
                </a:schemeClr>
              </a:solidFill>
              <a:ea typeface="Tahoma" pitchFamily="34" charset="0"/>
              <a:cs typeface="Times New Roman" pitchFamily="18" charset="0"/>
            </a:endParaRPr>
          </a:p>
          <a:p>
            <a:pPr algn="ctr"/>
            <a:r>
              <a:rPr lang="hu-HU" sz="2800" b="1" dirty="0">
                <a:solidFill>
                  <a:schemeClr val="tx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2020. évi </a:t>
            </a:r>
          </a:p>
          <a:p>
            <a:pPr algn="ctr"/>
            <a:r>
              <a:rPr lang="hu-HU" sz="2800" b="1" dirty="0">
                <a:solidFill>
                  <a:schemeClr val="tx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Országos Pálinka- és </a:t>
            </a:r>
          </a:p>
          <a:p>
            <a:pPr algn="ctr"/>
            <a:r>
              <a:rPr lang="hu-HU" sz="2800" b="1" dirty="0">
                <a:solidFill>
                  <a:schemeClr val="tx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Törkölypálinka Verseny </a:t>
            </a:r>
          </a:p>
          <a:p>
            <a:pPr algn="ctr"/>
            <a:endParaRPr lang="hu-HU" sz="1200" b="1" dirty="0">
              <a:solidFill>
                <a:srgbClr val="C00000"/>
              </a:solidFill>
              <a:latin typeface="Caladea" panose="02040503050406030204" pitchFamily="18" charset="-18"/>
              <a:ea typeface="Tahoma" pitchFamily="34" charset="0"/>
              <a:cs typeface="Aparajita" panose="020B0604020202020204" pitchFamily="34" charset="0"/>
            </a:endParaRPr>
          </a:p>
          <a:p>
            <a:pPr algn="ctr"/>
            <a:r>
              <a:rPr lang="hu-HU" sz="2500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parajita" panose="020B0604020202020204" pitchFamily="34" charset="0"/>
              </a:rPr>
              <a:t>Arany-, ezüst-, bronzminősítésű pálinkák</a:t>
            </a:r>
          </a:p>
        </p:txBody>
      </p:sp>
      <p:pic>
        <p:nvPicPr>
          <p:cNvPr id="2" name="Kép 1">
            <a:extLst>
              <a:ext uri="{FF2B5EF4-FFF2-40B4-BE49-F238E27FC236}">
                <a16:creationId xmlns="" xmlns:a16="http://schemas.microsoft.com/office/drawing/2014/main" id="{95A82D18-6247-4F71-A99F-2B3DD0C512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9" y="0"/>
            <a:ext cx="1800200" cy="1028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15061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églalap 13"/>
          <p:cNvSpPr/>
          <p:nvPr/>
        </p:nvSpPr>
        <p:spPr>
          <a:xfrm>
            <a:off x="0" y="-22811"/>
            <a:ext cx="12192000" cy="223380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sz="1200" b="1" dirty="0">
              <a:solidFill>
                <a:schemeClr val="tx2">
                  <a:lumMod val="75000"/>
                </a:schemeClr>
              </a:solidFill>
              <a:ea typeface="Tahoma" pitchFamily="34" charset="0"/>
              <a:cs typeface="Times New Roman" pitchFamily="18" charset="0"/>
            </a:endParaRPr>
          </a:p>
          <a:p>
            <a:pPr algn="ctr"/>
            <a:r>
              <a:rPr lang="hu-HU" sz="2800" b="1" dirty="0">
                <a:solidFill>
                  <a:schemeClr val="tx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2020. évi </a:t>
            </a:r>
          </a:p>
          <a:p>
            <a:pPr algn="ctr"/>
            <a:r>
              <a:rPr lang="hu-HU" sz="2800" b="1" dirty="0">
                <a:solidFill>
                  <a:schemeClr val="tx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Országos Pálinka- és </a:t>
            </a:r>
          </a:p>
          <a:p>
            <a:pPr algn="ctr"/>
            <a:r>
              <a:rPr lang="hu-HU" sz="2800" b="1" dirty="0">
                <a:solidFill>
                  <a:schemeClr val="tx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Törkölypálinka Verseny </a:t>
            </a:r>
          </a:p>
          <a:p>
            <a:pPr algn="ctr"/>
            <a:endParaRPr lang="hu-HU" sz="1200" b="1" dirty="0">
              <a:solidFill>
                <a:srgbClr val="C00000"/>
              </a:solidFill>
              <a:latin typeface="Caladea" panose="02040503050406030204" pitchFamily="18" charset="-18"/>
              <a:ea typeface="Tahoma" pitchFamily="34" charset="0"/>
              <a:cs typeface="Aparajita" panose="020B0604020202020204" pitchFamily="34" charset="0"/>
            </a:endParaRPr>
          </a:p>
          <a:p>
            <a:pPr algn="ctr"/>
            <a:r>
              <a:rPr lang="hu-HU" sz="2500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parajita" panose="020B0604020202020204" pitchFamily="34" charset="0"/>
              </a:rPr>
              <a:t>Arany-, ezüst-, bronzminősítésű pálinkák</a:t>
            </a:r>
          </a:p>
        </p:txBody>
      </p:sp>
      <p:sp>
        <p:nvSpPr>
          <p:cNvPr id="16" name="Téglalap 15"/>
          <p:cNvSpPr/>
          <p:nvPr/>
        </p:nvSpPr>
        <p:spPr>
          <a:xfrm>
            <a:off x="1796686" y="2390321"/>
            <a:ext cx="4606650" cy="6305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b="1" dirty="0">
                <a:solidFill>
                  <a:srgbClr val="C00000"/>
                </a:solidFill>
                <a:latin typeface="Sitka Banner" panose="02000505000000020004" pitchFamily="2" charset="0"/>
                <a:ea typeface="Tahoma" pitchFamily="34" charset="0"/>
                <a:cs typeface="Times New Roman" pitchFamily="18" charset="0"/>
              </a:rPr>
              <a:t>SCHISZLER  PÁLINKA</a:t>
            </a:r>
          </a:p>
        </p:txBody>
      </p:sp>
      <p:pic>
        <p:nvPicPr>
          <p:cNvPr id="15" name="Kép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686" y="103562"/>
            <a:ext cx="1800200" cy="1028685"/>
          </a:xfrm>
          <a:prstGeom prst="rect">
            <a:avLst/>
          </a:prstGeom>
        </p:spPr>
      </p:pic>
      <p:sp>
        <p:nvSpPr>
          <p:cNvPr id="17" name="Téglalap 16"/>
          <p:cNvSpPr/>
          <p:nvPr/>
        </p:nvSpPr>
        <p:spPr>
          <a:xfrm>
            <a:off x="0" y="2244447"/>
            <a:ext cx="12192000" cy="9291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latin typeface="Brandon Grotesque Regular" panose="020B0503020203060202" pitchFamily="34" charset="-18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5308010" y="3375430"/>
            <a:ext cx="29758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Ezüst minősítés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6403335" y="3947335"/>
            <a:ext cx="3761051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9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Szilva pálinka – 2019</a:t>
            </a:r>
          </a:p>
          <a:p>
            <a:r>
              <a:rPr lang="hu-HU" sz="19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Körte pálinka – 2019</a:t>
            </a:r>
          </a:p>
          <a:p>
            <a:r>
              <a:rPr lang="hu-HU" sz="19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Sárgabarack pálinka – 2019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514339" y="3486918"/>
            <a:ext cx="29758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Arany minősítés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1157254" y="3982282"/>
            <a:ext cx="398703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900" dirty="0"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Madárberkenye pálinka – 2017</a:t>
            </a:r>
          </a:p>
          <a:p>
            <a:r>
              <a:rPr lang="hu-HU" sz="1900" dirty="0"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Érlelt Szilva pálinka – 2017</a:t>
            </a:r>
          </a:p>
        </p:txBody>
      </p:sp>
      <p:sp>
        <p:nvSpPr>
          <p:cNvPr id="10" name="Szövegdoboz 9">
            <a:extLst>
              <a:ext uri="{FF2B5EF4-FFF2-40B4-BE49-F238E27FC236}">
                <a16:creationId xmlns="" xmlns:a16="http://schemas.microsoft.com/office/drawing/2014/main" id="{C7AD9FAE-5FE4-4340-BF6F-884776F5264E}"/>
              </a:ext>
            </a:extLst>
          </p:cNvPr>
          <p:cNvSpPr txBox="1"/>
          <p:nvPr/>
        </p:nvSpPr>
        <p:spPr>
          <a:xfrm>
            <a:off x="2976663" y="4894328"/>
            <a:ext cx="28120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Bronz minősítés</a:t>
            </a:r>
          </a:p>
        </p:txBody>
      </p:sp>
      <p:sp>
        <p:nvSpPr>
          <p:cNvPr id="11" name="Szövegdoboz 10">
            <a:extLst>
              <a:ext uri="{FF2B5EF4-FFF2-40B4-BE49-F238E27FC236}">
                <a16:creationId xmlns="" xmlns:a16="http://schemas.microsoft.com/office/drawing/2014/main" id="{E61A3001-CFCD-467D-A17E-84BD251DF4FD}"/>
              </a:ext>
            </a:extLst>
          </p:cNvPr>
          <p:cNvSpPr txBox="1"/>
          <p:nvPr/>
        </p:nvSpPr>
        <p:spPr>
          <a:xfrm>
            <a:off x="3690920" y="5312344"/>
            <a:ext cx="41954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err="1">
                <a:latin typeface="Malgun Gothic" panose="020B0503020000020004" pitchFamily="34" charset="-127"/>
                <a:ea typeface="Malgun Gothic" panose="020B0503020000020004" pitchFamily="34" charset="-127"/>
              </a:rPr>
              <a:t>Irsai</a:t>
            </a:r>
            <a:r>
              <a:rPr lang="hu-HU" sz="2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 Olivér Szőlő pálinka – 2019</a:t>
            </a:r>
          </a:p>
          <a:p>
            <a:r>
              <a:rPr lang="hu-HU" sz="2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Birsalma pálinka – 2019</a:t>
            </a:r>
          </a:p>
          <a:p>
            <a:r>
              <a:rPr lang="hu-HU" sz="2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Meggy pálinka – 2018</a:t>
            </a:r>
          </a:p>
          <a:p>
            <a:r>
              <a:rPr lang="hu-HU" sz="2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Vilmoskörte pálinka – 2018 </a:t>
            </a:r>
          </a:p>
        </p:txBody>
      </p:sp>
      <p:pic>
        <p:nvPicPr>
          <p:cNvPr id="6" name="Kép 5">
            <a:extLst>
              <a:ext uri="{FF2B5EF4-FFF2-40B4-BE49-F238E27FC236}">
                <a16:creationId xmlns="" xmlns:a16="http://schemas.microsoft.com/office/drawing/2014/main" id="{2A92A420-BDB5-4A4E-8B0B-F3E925A33A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3960" y="2496474"/>
            <a:ext cx="3455688" cy="86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25057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églalap 15"/>
          <p:cNvSpPr/>
          <p:nvPr/>
        </p:nvSpPr>
        <p:spPr>
          <a:xfrm>
            <a:off x="2690538" y="2078734"/>
            <a:ext cx="5480858" cy="6305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b="1" dirty="0">
                <a:solidFill>
                  <a:srgbClr val="C00000"/>
                </a:solidFill>
                <a:latin typeface="Sitka Banner" panose="02000505000000020004" pitchFamily="2" charset="0"/>
                <a:ea typeface="Tahoma" pitchFamily="34" charset="0"/>
                <a:cs typeface="Times New Roman" pitchFamily="18" charset="0"/>
              </a:rPr>
              <a:t>BOLYHOS PÁLINKAFŐZDE</a:t>
            </a:r>
          </a:p>
        </p:txBody>
      </p:sp>
      <p:sp>
        <p:nvSpPr>
          <p:cNvPr id="17" name="Téglalap 16"/>
          <p:cNvSpPr/>
          <p:nvPr/>
        </p:nvSpPr>
        <p:spPr>
          <a:xfrm>
            <a:off x="66675" y="1732931"/>
            <a:ext cx="12125325" cy="12280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latin typeface="Brandon Grotesque Regular" panose="020B0503020203060202" pitchFamily="34" charset="-18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438009" y="3993548"/>
            <a:ext cx="29758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Ezüst minősítés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1016129" y="4455213"/>
            <a:ext cx="521728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Bolyhos Ágyas </a:t>
            </a:r>
            <a:r>
              <a:rPr lang="hu-HU" sz="2000" dirty="0" err="1">
                <a:latin typeface="Malgun Gothic" panose="020B0503020000020004" pitchFamily="34" charset="-127"/>
                <a:ea typeface="Malgun Gothic" panose="020B0503020000020004" pitchFamily="34" charset="-127"/>
              </a:rPr>
              <a:t>Irsai</a:t>
            </a:r>
            <a:r>
              <a:rPr lang="hu-HU" sz="2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 Olivér Szőlő pálinka – 2018</a:t>
            </a:r>
          </a:p>
          <a:p>
            <a:r>
              <a:rPr lang="hu-HU" sz="2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Bolyhos Cigánymeggy pálinka – 2018 </a:t>
            </a:r>
          </a:p>
          <a:p>
            <a:r>
              <a:rPr lang="hu-HU" sz="2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Bolyhos Cseresznye Pálinka – 2018</a:t>
            </a:r>
          </a:p>
          <a:p>
            <a:r>
              <a:rPr lang="hu-HU" sz="2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Bolyhos </a:t>
            </a:r>
            <a:r>
              <a:rPr lang="hu-HU" sz="2000" dirty="0" err="1">
                <a:latin typeface="Malgun Gothic" panose="020B0503020000020004" pitchFamily="34" charset="-127"/>
                <a:ea typeface="Malgun Gothic" panose="020B0503020000020004" pitchFamily="34" charset="-127"/>
              </a:rPr>
              <a:t>Irsai</a:t>
            </a:r>
            <a:r>
              <a:rPr lang="hu-HU" sz="2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 Olivér Szőlő pálinka – 2018 </a:t>
            </a:r>
          </a:p>
          <a:p>
            <a:r>
              <a:rPr lang="hu-HU" sz="2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Bolyhos Kajszibarack pálinka – 2019</a:t>
            </a:r>
          </a:p>
          <a:p>
            <a:r>
              <a:rPr lang="hu-HU" sz="2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Bolyhos Golden Alma Pálinka – 2018 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455852" y="2823997"/>
            <a:ext cx="29758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Arany minősítés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937360" y="3285662"/>
            <a:ext cx="49886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Bolyhos Ágyas Fekete Cseresznye pálinka – 2018</a:t>
            </a:r>
          </a:p>
        </p:txBody>
      </p:sp>
      <p:sp>
        <p:nvSpPr>
          <p:cNvPr id="10" name="Szövegdoboz 9">
            <a:extLst>
              <a:ext uri="{FF2B5EF4-FFF2-40B4-BE49-F238E27FC236}">
                <a16:creationId xmlns="" xmlns:a16="http://schemas.microsoft.com/office/drawing/2014/main" id="{C7AD9FAE-5FE4-4340-BF6F-884776F5264E}"/>
              </a:ext>
            </a:extLst>
          </p:cNvPr>
          <p:cNvSpPr txBox="1"/>
          <p:nvPr/>
        </p:nvSpPr>
        <p:spPr>
          <a:xfrm>
            <a:off x="6765394" y="4092317"/>
            <a:ext cx="28120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Bronz minősítés</a:t>
            </a:r>
          </a:p>
        </p:txBody>
      </p:sp>
      <p:sp>
        <p:nvSpPr>
          <p:cNvPr id="11" name="Szövegdoboz 10">
            <a:extLst>
              <a:ext uri="{FF2B5EF4-FFF2-40B4-BE49-F238E27FC236}">
                <a16:creationId xmlns="" xmlns:a16="http://schemas.microsoft.com/office/drawing/2014/main" id="{E61A3001-CFCD-467D-A17E-84BD251DF4FD}"/>
              </a:ext>
            </a:extLst>
          </p:cNvPr>
          <p:cNvSpPr txBox="1"/>
          <p:nvPr/>
        </p:nvSpPr>
        <p:spPr>
          <a:xfrm>
            <a:off x="7222817" y="4645373"/>
            <a:ext cx="47091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Bolyhos Ágyas Cigánymeggy pálinka – 2018  </a:t>
            </a:r>
          </a:p>
          <a:p>
            <a:r>
              <a:rPr lang="hu-HU" sz="2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Bolyhos Ágyas Kajszibarack pálinka – 2019</a:t>
            </a:r>
          </a:p>
          <a:p>
            <a:r>
              <a:rPr lang="hu-HU" sz="2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Bolyhos Szilva pálinka – 2018</a:t>
            </a:r>
          </a:p>
        </p:txBody>
      </p:sp>
      <p:pic>
        <p:nvPicPr>
          <p:cNvPr id="3" name="Kép 2">
            <a:extLst>
              <a:ext uri="{FF2B5EF4-FFF2-40B4-BE49-F238E27FC236}">
                <a16:creationId xmlns="" xmlns:a16="http://schemas.microsoft.com/office/drawing/2014/main" id="{547EC836-CED8-43D0-809F-65EE1D1BC4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8654" y="2111974"/>
            <a:ext cx="2402311" cy="1628371"/>
          </a:xfrm>
          <a:prstGeom prst="rect">
            <a:avLst/>
          </a:prstGeom>
        </p:spPr>
      </p:pic>
      <p:sp>
        <p:nvSpPr>
          <p:cNvPr id="6" name="Téglalap 5">
            <a:extLst>
              <a:ext uri="{FF2B5EF4-FFF2-40B4-BE49-F238E27FC236}">
                <a16:creationId xmlns="" xmlns:a16="http://schemas.microsoft.com/office/drawing/2014/main" id="{C4B59731-3FD0-45ED-A2FD-95E29D83448E}"/>
              </a:ext>
            </a:extLst>
          </p:cNvPr>
          <p:cNvSpPr/>
          <p:nvPr/>
        </p:nvSpPr>
        <p:spPr>
          <a:xfrm>
            <a:off x="0" y="-573792"/>
            <a:ext cx="12192000" cy="223380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sz="1200" b="1" dirty="0">
              <a:solidFill>
                <a:schemeClr val="tx2">
                  <a:lumMod val="75000"/>
                </a:schemeClr>
              </a:solidFill>
              <a:ea typeface="Tahoma" pitchFamily="34" charset="0"/>
              <a:cs typeface="Times New Roman" pitchFamily="18" charset="0"/>
            </a:endParaRPr>
          </a:p>
          <a:p>
            <a:pPr algn="ctr"/>
            <a:r>
              <a:rPr lang="hu-HU" sz="2800" b="1" dirty="0">
                <a:solidFill>
                  <a:schemeClr val="tx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2020. évi </a:t>
            </a:r>
          </a:p>
          <a:p>
            <a:pPr algn="ctr"/>
            <a:r>
              <a:rPr lang="hu-HU" sz="2800" b="1" dirty="0">
                <a:solidFill>
                  <a:schemeClr val="tx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Országos Pálinka- és </a:t>
            </a:r>
          </a:p>
          <a:p>
            <a:pPr algn="ctr"/>
            <a:r>
              <a:rPr lang="hu-HU" sz="2800" b="1" dirty="0">
                <a:solidFill>
                  <a:schemeClr val="tx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Törkölypálinka Verseny </a:t>
            </a:r>
          </a:p>
          <a:p>
            <a:pPr algn="ctr"/>
            <a:endParaRPr lang="hu-HU" sz="1200" b="1" dirty="0">
              <a:solidFill>
                <a:srgbClr val="C00000"/>
              </a:solidFill>
              <a:latin typeface="Caladea" panose="02040503050406030204" pitchFamily="18" charset="-18"/>
              <a:ea typeface="Tahoma" pitchFamily="34" charset="0"/>
              <a:cs typeface="Aparajita" panose="020B0604020202020204" pitchFamily="34" charset="0"/>
            </a:endParaRPr>
          </a:p>
          <a:p>
            <a:pPr algn="ctr"/>
            <a:r>
              <a:rPr lang="hu-HU" sz="2500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parajita" panose="020B0604020202020204" pitchFamily="34" charset="0"/>
              </a:rPr>
              <a:t>Arany-, ezüst-, bronzminősítésű pálinkák</a:t>
            </a:r>
          </a:p>
        </p:txBody>
      </p:sp>
      <p:pic>
        <p:nvPicPr>
          <p:cNvPr id="2" name="Kép 1">
            <a:extLst>
              <a:ext uri="{FF2B5EF4-FFF2-40B4-BE49-F238E27FC236}">
                <a16:creationId xmlns="" xmlns:a16="http://schemas.microsoft.com/office/drawing/2014/main" id="{984C8CE6-7A03-48AA-A406-C3D0A0C81B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197" y="116669"/>
            <a:ext cx="1800200" cy="1028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02728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églalap 15"/>
          <p:cNvSpPr/>
          <p:nvPr/>
        </p:nvSpPr>
        <p:spPr>
          <a:xfrm>
            <a:off x="3339003" y="1876147"/>
            <a:ext cx="5139978" cy="6305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b="1" dirty="0">
                <a:solidFill>
                  <a:srgbClr val="C00000"/>
                </a:solidFill>
                <a:latin typeface="Sitka Banner" panose="02000505000000020004" pitchFamily="2" charset="0"/>
                <a:ea typeface="Tahoma" pitchFamily="34" charset="0"/>
                <a:cs typeface="Times New Roman" pitchFamily="18" charset="0"/>
              </a:rPr>
              <a:t>VÁRDA-DRINK PÁLINKAFŐZDE</a:t>
            </a:r>
          </a:p>
        </p:txBody>
      </p:sp>
      <p:sp>
        <p:nvSpPr>
          <p:cNvPr id="17" name="Téglalap 16"/>
          <p:cNvSpPr/>
          <p:nvPr/>
        </p:nvSpPr>
        <p:spPr>
          <a:xfrm flipV="1">
            <a:off x="0" y="1706959"/>
            <a:ext cx="12192000" cy="7282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latin typeface="Brandon Grotesque Regular" panose="020B0503020203060202" pitchFamily="34" charset="-18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363151" y="3829308"/>
            <a:ext cx="297585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2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Ezüst minősítés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734906" y="4248225"/>
            <a:ext cx="475234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Kulacs Szabolcsi Alma pálinka – 2018</a:t>
            </a:r>
          </a:p>
          <a:p>
            <a:r>
              <a:rPr lang="hu-HU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Kulacs Vilmoskörte pálinka – 2017</a:t>
            </a:r>
          </a:p>
          <a:p>
            <a:r>
              <a:rPr lang="hu-HU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Prémium Kajszibarack pálinka – 2017</a:t>
            </a:r>
          </a:p>
          <a:p>
            <a:r>
              <a:rPr lang="hu-HU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Prémium Szabolcsi Alma pálinka – 2018</a:t>
            </a:r>
          </a:p>
          <a:p>
            <a:r>
              <a:rPr lang="hu-HU" dirty="0" err="1">
                <a:latin typeface="Malgun Gothic" panose="020B0503020000020004" pitchFamily="34" charset="-127"/>
                <a:ea typeface="Malgun Gothic" panose="020B0503020000020004" pitchFamily="34" charset="-127"/>
              </a:rPr>
              <a:t>Exclusive</a:t>
            </a:r>
            <a:r>
              <a:rPr lang="hu-HU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hu-HU" dirty="0" err="1">
                <a:latin typeface="Malgun Gothic" panose="020B0503020000020004" pitchFamily="34" charset="-127"/>
                <a:ea typeface="Malgun Gothic" panose="020B0503020000020004" pitchFamily="34" charset="-127"/>
              </a:rPr>
              <a:t>Irsai</a:t>
            </a:r>
            <a:r>
              <a:rPr lang="hu-HU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 Olivér Szőlő pálinka – 2018 </a:t>
            </a:r>
          </a:p>
          <a:p>
            <a:r>
              <a:rPr lang="hu-HU" dirty="0" err="1">
                <a:latin typeface="Malgun Gothic" panose="020B0503020000020004" pitchFamily="34" charset="-127"/>
                <a:ea typeface="Malgun Gothic" panose="020B0503020000020004" pitchFamily="34" charset="-127"/>
              </a:rPr>
              <a:t>Exclusive</a:t>
            </a:r>
            <a:r>
              <a:rPr lang="hu-HU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 Ágyas Meggy pálinka – 2018</a:t>
            </a:r>
          </a:p>
          <a:p>
            <a:r>
              <a:rPr lang="hu-HU" dirty="0" err="1">
                <a:latin typeface="Malgun Gothic" panose="020B0503020000020004" pitchFamily="34" charset="-127"/>
                <a:ea typeface="Malgun Gothic" panose="020B0503020000020004" pitchFamily="34" charset="-127"/>
              </a:rPr>
              <a:t>Exclusive</a:t>
            </a:r>
            <a:r>
              <a:rPr lang="hu-HU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 Besztercei Szilva pálinka – 2019</a:t>
            </a:r>
          </a:p>
          <a:p>
            <a:r>
              <a:rPr lang="hu-HU" dirty="0" err="1">
                <a:latin typeface="Malgun Gothic" panose="020B0503020000020004" pitchFamily="34" charset="-127"/>
                <a:ea typeface="Malgun Gothic" panose="020B0503020000020004" pitchFamily="34" charset="-127"/>
              </a:rPr>
              <a:t>Exclusive</a:t>
            </a:r>
            <a:r>
              <a:rPr lang="hu-HU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 Jonathan Alma pálinka - 2018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363151" y="2623426"/>
            <a:ext cx="297585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2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Arany minősítés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734906" y="3054313"/>
            <a:ext cx="72031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Exclusive</a:t>
            </a:r>
            <a:r>
              <a:rPr lang="hu-HU" dirty="0"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 Cseresznyefa Hordóban Érlelt Cseresznye pálinka – 2014</a:t>
            </a:r>
          </a:p>
          <a:p>
            <a:r>
              <a:rPr lang="hu-HU" dirty="0" err="1"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Exclusive</a:t>
            </a:r>
            <a:r>
              <a:rPr lang="hu-HU" dirty="0"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 Birs pálinka – 2014</a:t>
            </a:r>
          </a:p>
        </p:txBody>
      </p:sp>
      <p:sp>
        <p:nvSpPr>
          <p:cNvPr id="10" name="Szövegdoboz 9">
            <a:extLst>
              <a:ext uri="{FF2B5EF4-FFF2-40B4-BE49-F238E27FC236}">
                <a16:creationId xmlns="" xmlns:a16="http://schemas.microsoft.com/office/drawing/2014/main" id="{C7AD9FAE-5FE4-4340-BF6F-884776F5264E}"/>
              </a:ext>
            </a:extLst>
          </p:cNvPr>
          <p:cNvSpPr txBox="1"/>
          <p:nvPr/>
        </p:nvSpPr>
        <p:spPr>
          <a:xfrm>
            <a:off x="6096000" y="4152424"/>
            <a:ext cx="281200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2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Bronz minősítés</a:t>
            </a:r>
          </a:p>
        </p:txBody>
      </p:sp>
      <p:sp>
        <p:nvSpPr>
          <p:cNvPr id="11" name="Szövegdoboz 10">
            <a:extLst>
              <a:ext uri="{FF2B5EF4-FFF2-40B4-BE49-F238E27FC236}">
                <a16:creationId xmlns="" xmlns:a16="http://schemas.microsoft.com/office/drawing/2014/main" id="{E61A3001-CFCD-467D-A17E-84BD251DF4FD}"/>
              </a:ext>
            </a:extLst>
          </p:cNvPr>
          <p:cNvSpPr txBox="1"/>
          <p:nvPr/>
        </p:nvSpPr>
        <p:spPr>
          <a:xfrm>
            <a:off x="6704755" y="4759213"/>
            <a:ext cx="41954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Kulacs Szabolcsi Alma pálinka – 2019</a:t>
            </a:r>
          </a:p>
          <a:p>
            <a:r>
              <a:rPr lang="hu-HU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Kulacs Szatmári Szilva pálinka – 2019 </a:t>
            </a:r>
          </a:p>
          <a:p>
            <a:r>
              <a:rPr lang="hu-HU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Kulacs Szatmári Szilva pálinka – 2018</a:t>
            </a:r>
          </a:p>
          <a:p>
            <a:r>
              <a:rPr lang="hu-HU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Kulacs </a:t>
            </a:r>
            <a:r>
              <a:rPr lang="hu-HU" dirty="0" err="1">
                <a:latin typeface="Malgun Gothic" panose="020B0503020000020004" pitchFamily="34" charset="-127"/>
                <a:ea typeface="Malgun Gothic" panose="020B0503020000020004" pitchFamily="34" charset="-127"/>
              </a:rPr>
              <a:t>Óbarack</a:t>
            </a:r>
            <a:r>
              <a:rPr lang="hu-HU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 pálinka – 2017 </a:t>
            </a:r>
          </a:p>
          <a:p>
            <a:r>
              <a:rPr lang="hu-HU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Kulacs Meggy Pálinka – 2017 </a:t>
            </a:r>
          </a:p>
          <a:p>
            <a:r>
              <a:rPr lang="hu-HU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Prémium Vilmoskörte pálinka – 2017</a:t>
            </a:r>
          </a:p>
        </p:txBody>
      </p:sp>
      <p:pic>
        <p:nvPicPr>
          <p:cNvPr id="12" name="Kép 11">
            <a:extLst>
              <a:ext uri="{FF2B5EF4-FFF2-40B4-BE49-F238E27FC236}">
                <a16:creationId xmlns="" xmlns:a16="http://schemas.microsoft.com/office/drawing/2014/main" id="{14D78CC3-0AF4-4B9F-A6C8-584E7ED38E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4102" y="2166015"/>
            <a:ext cx="2064497" cy="1810506"/>
          </a:xfrm>
          <a:prstGeom prst="rect">
            <a:avLst/>
          </a:prstGeom>
        </p:spPr>
      </p:pic>
      <p:sp>
        <p:nvSpPr>
          <p:cNvPr id="13" name="Téglalap 12">
            <a:extLst>
              <a:ext uri="{FF2B5EF4-FFF2-40B4-BE49-F238E27FC236}">
                <a16:creationId xmlns="" xmlns:a16="http://schemas.microsoft.com/office/drawing/2014/main" id="{D436C2B7-F26D-4467-8477-4C0C557A6253}"/>
              </a:ext>
            </a:extLst>
          </p:cNvPr>
          <p:cNvSpPr/>
          <p:nvPr/>
        </p:nvSpPr>
        <p:spPr>
          <a:xfrm>
            <a:off x="0" y="-573792"/>
            <a:ext cx="12192000" cy="223380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sz="1200" b="1" dirty="0">
              <a:solidFill>
                <a:schemeClr val="tx2">
                  <a:lumMod val="75000"/>
                </a:schemeClr>
              </a:solidFill>
              <a:ea typeface="Tahoma" pitchFamily="34" charset="0"/>
              <a:cs typeface="Times New Roman" pitchFamily="18" charset="0"/>
            </a:endParaRPr>
          </a:p>
          <a:p>
            <a:pPr algn="ctr"/>
            <a:r>
              <a:rPr lang="hu-HU" sz="2800" b="1" dirty="0">
                <a:solidFill>
                  <a:schemeClr val="tx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2020. évi </a:t>
            </a:r>
          </a:p>
          <a:p>
            <a:pPr algn="ctr"/>
            <a:r>
              <a:rPr lang="hu-HU" sz="2800" b="1" dirty="0">
                <a:solidFill>
                  <a:schemeClr val="tx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Országos Pálinka- és </a:t>
            </a:r>
          </a:p>
          <a:p>
            <a:pPr algn="ctr"/>
            <a:r>
              <a:rPr lang="hu-HU" sz="2800" b="1" dirty="0">
                <a:solidFill>
                  <a:schemeClr val="tx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Törkölypálinka Verseny </a:t>
            </a:r>
          </a:p>
          <a:p>
            <a:pPr algn="ctr"/>
            <a:endParaRPr lang="hu-HU" sz="1200" b="1" dirty="0">
              <a:solidFill>
                <a:srgbClr val="C00000"/>
              </a:solidFill>
              <a:latin typeface="Caladea" panose="02040503050406030204" pitchFamily="18" charset="-18"/>
              <a:ea typeface="Tahoma" pitchFamily="34" charset="0"/>
              <a:cs typeface="Aparajita" panose="020B0604020202020204" pitchFamily="34" charset="0"/>
            </a:endParaRPr>
          </a:p>
          <a:p>
            <a:pPr algn="ctr"/>
            <a:r>
              <a:rPr lang="hu-HU" sz="2500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parajita" panose="020B0604020202020204" pitchFamily="34" charset="0"/>
              </a:rPr>
              <a:t>Arany-, ezüst-, bronzminősítésű pálinkák</a:t>
            </a:r>
          </a:p>
        </p:txBody>
      </p:sp>
      <p:pic>
        <p:nvPicPr>
          <p:cNvPr id="2" name="Kép 1">
            <a:extLst>
              <a:ext uri="{FF2B5EF4-FFF2-40B4-BE49-F238E27FC236}">
                <a16:creationId xmlns="" xmlns:a16="http://schemas.microsoft.com/office/drawing/2014/main" id="{2EDA70E1-D983-4F82-AE9C-6A1539A4E0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803" y="13534"/>
            <a:ext cx="1800200" cy="1028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14614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églalap 13"/>
          <p:cNvSpPr/>
          <p:nvPr/>
        </p:nvSpPr>
        <p:spPr>
          <a:xfrm>
            <a:off x="0" y="-22811"/>
            <a:ext cx="12192000" cy="223380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sz="1200" b="1" dirty="0">
              <a:solidFill>
                <a:schemeClr val="tx2">
                  <a:lumMod val="75000"/>
                </a:schemeClr>
              </a:solidFill>
              <a:ea typeface="Tahoma" pitchFamily="34" charset="0"/>
              <a:cs typeface="Times New Roman" pitchFamily="18" charset="0"/>
            </a:endParaRPr>
          </a:p>
          <a:p>
            <a:pPr algn="ctr"/>
            <a:r>
              <a:rPr lang="hu-HU" sz="2800" b="1" dirty="0">
                <a:solidFill>
                  <a:schemeClr val="tx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2020. évi </a:t>
            </a:r>
          </a:p>
          <a:p>
            <a:pPr algn="ctr"/>
            <a:r>
              <a:rPr lang="hu-HU" sz="2800" b="1" dirty="0">
                <a:solidFill>
                  <a:schemeClr val="tx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Országos Pálinka- és </a:t>
            </a:r>
          </a:p>
          <a:p>
            <a:pPr algn="ctr"/>
            <a:r>
              <a:rPr lang="hu-HU" sz="2800" b="1" dirty="0">
                <a:solidFill>
                  <a:schemeClr val="tx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Törkölypálinka Verseny </a:t>
            </a:r>
          </a:p>
          <a:p>
            <a:pPr algn="ctr"/>
            <a:endParaRPr lang="hu-HU" sz="1200" b="1" dirty="0">
              <a:solidFill>
                <a:srgbClr val="C00000"/>
              </a:solidFill>
              <a:latin typeface="Caladea" panose="02040503050406030204" pitchFamily="18" charset="-18"/>
              <a:ea typeface="Tahoma" pitchFamily="34" charset="0"/>
              <a:cs typeface="Aparajita" panose="020B0604020202020204" pitchFamily="34" charset="0"/>
            </a:endParaRPr>
          </a:p>
          <a:p>
            <a:pPr algn="ctr"/>
            <a:r>
              <a:rPr lang="hu-HU" sz="2500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parajita" panose="020B0604020202020204" pitchFamily="34" charset="0"/>
              </a:rPr>
              <a:t>Arany-, ezüst-, bronzminősítésű pálinkák</a:t>
            </a:r>
          </a:p>
        </p:txBody>
      </p:sp>
      <p:sp>
        <p:nvSpPr>
          <p:cNvPr id="16" name="Téglalap 15"/>
          <p:cNvSpPr/>
          <p:nvPr/>
        </p:nvSpPr>
        <p:spPr>
          <a:xfrm>
            <a:off x="2830326" y="2360148"/>
            <a:ext cx="4606650" cy="6305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b="1" dirty="0">
                <a:solidFill>
                  <a:srgbClr val="C00000"/>
                </a:solidFill>
                <a:latin typeface="Sitka Banner" panose="02000505000000020004" pitchFamily="2" charset="0"/>
                <a:ea typeface="Tahoma" pitchFamily="34" charset="0"/>
                <a:cs typeface="Times New Roman" pitchFamily="18" charset="0"/>
              </a:rPr>
              <a:t>BRILL PÁLINKAHÁZ</a:t>
            </a:r>
          </a:p>
        </p:txBody>
      </p:sp>
      <p:pic>
        <p:nvPicPr>
          <p:cNvPr id="15" name="Kép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686" y="103562"/>
            <a:ext cx="1800200" cy="1028685"/>
          </a:xfrm>
          <a:prstGeom prst="rect">
            <a:avLst/>
          </a:prstGeom>
        </p:spPr>
      </p:pic>
      <p:sp>
        <p:nvSpPr>
          <p:cNvPr id="17" name="Téglalap 16"/>
          <p:cNvSpPr/>
          <p:nvPr/>
        </p:nvSpPr>
        <p:spPr>
          <a:xfrm>
            <a:off x="0" y="2244447"/>
            <a:ext cx="12192000" cy="9291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latin typeface="Brandon Grotesque Regular" panose="020B0503020203060202" pitchFamily="34" charset="-18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1208858" y="4337261"/>
            <a:ext cx="29758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Ezüst minősítés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2737747" y="4678306"/>
            <a:ext cx="4752341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9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Sárgabarack pálinka – 2019</a:t>
            </a:r>
          </a:p>
          <a:p>
            <a:r>
              <a:rPr lang="hu-HU" sz="19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Sárgabarack pálinka – 2019</a:t>
            </a:r>
          </a:p>
          <a:p>
            <a:r>
              <a:rPr lang="hu-HU" sz="19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Piros Vilmoskörte pálinka – 2018</a:t>
            </a:r>
          </a:p>
          <a:p>
            <a:r>
              <a:rPr lang="hu-HU" sz="19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Érlelt Néró Törköly pálinka – 2008 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1208858" y="2949670"/>
            <a:ext cx="29758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Arany minősítés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2793785" y="3395402"/>
            <a:ext cx="3804157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900" dirty="0"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Kadarka Törköly pálinka – 2007 </a:t>
            </a:r>
          </a:p>
          <a:p>
            <a:r>
              <a:rPr lang="hu-HU" sz="1900" dirty="0"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Kékfrankos Szőlő pálinka – 2019</a:t>
            </a:r>
          </a:p>
          <a:p>
            <a:r>
              <a:rPr lang="hu-HU" sz="1900" dirty="0"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Jázmin Törköly pálinka – 2020 </a:t>
            </a:r>
          </a:p>
        </p:txBody>
      </p:sp>
      <p:sp>
        <p:nvSpPr>
          <p:cNvPr id="10" name="Szövegdoboz 9">
            <a:extLst>
              <a:ext uri="{FF2B5EF4-FFF2-40B4-BE49-F238E27FC236}">
                <a16:creationId xmlns="" xmlns:a16="http://schemas.microsoft.com/office/drawing/2014/main" id="{C7AD9FAE-5FE4-4340-BF6F-884776F5264E}"/>
              </a:ext>
            </a:extLst>
          </p:cNvPr>
          <p:cNvSpPr txBox="1"/>
          <p:nvPr/>
        </p:nvSpPr>
        <p:spPr>
          <a:xfrm>
            <a:off x="1208858" y="5924092"/>
            <a:ext cx="28120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Bronz minősítés</a:t>
            </a:r>
          </a:p>
        </p:txBody>
      </p:sp>
      <p:sp>
        <p:nvSpPr>
          <p:cNvPr id="11" name="Szövegdoboz 10">
            <a:extLst>
              <a:ext uri="{FF2B5EF4-FFF2-40B4-BE49-F238E27FC236}">
                <a16:creationId xmlns="" xmlns:a16="http://schemas.microsoft.com/office/drawing/2014/main" id="{E61A3001-CFCD-467D-A17E-84BD251DF4FD}"/>
              </a:ext>
            </a:extLst>
          </p:cNvPr>
          <p:cNvSpPr txBox="1"/>
          <p:nvPr/>
        </p:nvSpPr>
        <p:spPr>
          <a:xfrm>
            <a:off x="2737747" y="6241544"/>
            <a:ext cx="475234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9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Vilmoskörte pálinka – 2018</a:t>
            </a:r>
          </a:p>
        </p:txBody>
      </p:sp>
      <p:pic>
        <p:nvPicPr>
          <p:cNvPr id="3" name="Kép 2">
            <a:extLst>
              <a:ext uri="{FF2B5EF4-FFF2-40B4-BE49-F238E27FC236}">
                <a16:creationId xmlns="" xmlns:a16="http://schemas.microsoft.com/office/drawing/2014/main" id="{CA4C53A6-A1EF-4881-A076-EFDC5B6804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1177" y="2540506"/>
            <a:ext cx="1339644" cy="1339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38052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églalap 13"/>
          <p:cNvSpPr/>
          <p:nvPr/>
        </p:nvSpPr>
        <p:spPr>
          <a:xfrm>
            <a:off x="0" y="-22811"/>
            <a:ext cx="12192000" cy="223380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sz="1200" b="1" dirty="0">
              <a:solidFill>
                <a:schemeClr val="tx2">
                  <a:lumMod val="75000"/>
                </a:schemeClr>
              </a:solidFill>
              <a:ea typeface="Tahoma" pitchFamily="34" charset="0"/>
              <a:cs typeface="Times New Roman" pitchFamily="18" charset="0"/>
            </a:endParaRPr>
          </a:p>
          <a:p>
            <a:pPr algn="ctr"/>
            <a:r>
              <a:rPr lang="hu-HU" sz="2800" b="1" dirty="0">
                <a:solidFill>
                  <a:schemeClr val="tx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2020. évi </a:t>
            </a:r>
          </a:p>
          <a:p>
            <a:pPr algn="ctr"/>
            <a:r>
              <a:rPr lang="hu-HU" sz="2800" b="1" dirty="0">
                <a:solidFill>
                  <a:schemeClr val="tx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Országos Pálinka- és </a:t>
            </a:r>
          </a:p>
          <a:p>
            <a:pPr algn="ctr"/>
            <a:r>
              <a:rPr lang="hu-HU" sz="2800" b="1" dirty="0">
                <a:solidFill>
                  <a:schemeClr val="tx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Törkölypálinka Verseny </a:t>
            </a:r>
          </a:p>
          <a:p>
            <a:pPr algn="ctr"/>
            <a:endParaRPr lang="hu-HU" sz="1200" b="1" dirty="0">
              <a:solidFill>
                <a:srgbClr val="C00000"/>
              </a:solidFill>
              <a:latin typeface="Caladea" panose="02040503050406030204" pitchFamily="18" charset="-18"/>
              <a:ea typeface="Tahoma" pitchFamily="34" charset="0"/>
              <a:cs typeface="Aparajita" panose="020B0604020202020204" pitchFamily="34" charset="0"/>
            </a:endParaRPr>
          </a:p>
          <a:p>
            <a:pPr algn="ctr"/>
            <a:r>
              <a:rPr lang="hu-HU" sz="2500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parajita" panose="020B0604020202020204" pitchFamily="34" charset="0"/>
              </a:rPr>
              <a:t>Arany-, ezüst-, bronzminősítésű pálinkák</a:t>
            </a:r>
          </a:p>
        </p:txBody>
      </p:sp>
      <p:sp>
        <p:nvSpPr>
          <p:cNvPr id="16" name="Téglalap 15"/>
          <p:cNvSpPr/>
          <p:nvPr/>
        </p:nvSpPr>
        <p:spPr>
          <a:xfrm>
            <a:off x="3133425" y="2381830"/>
            <a:ext cx="4606650" cy="6305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b="1" dirty="0">
                <a:solidFill>
                  <a:srgbClr val="C00000"/>
                </a:solidFill>
                <a:latin typeface="Sitka Banner" panose="02000505000000020004" pitchFamily="2" charset="0"/>
                <a:ea typeface="Tahoma" pitchFamily="34" charset="0"/>
                <a:cs typeface="Times New Roman" pitchFamily="18" charset="0"/>
              </a:rPr>
              <a:t>ERŐS PÁLINKAFŐZDE</a:t>
            </a:r>
          </a:p>
        </p:txBody>
      </p:sp>
      <p:pic>
        <p:nvPicPr>
          <p:cNvPr id="15" name="Kép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804" y="376793"/>
            <a:ext cx="1800200" cy="1028685"/>
          </a:xfrm>
          <a:prstGeom prst="rect">
            <a:avLst/>
          </a:prstGeom>
        </p:spPr>
      </p:pic>
      <p:sp>
        <p:nvSpPr>
          <p:cNvPr id="17" name="Téglalap 16"/>
          <p:cNvSpPr/>
          <p:nvPr/>
        </p:nvSpPr>
        <p:spPr>
          <a:xfrm>
            <a:off x="0" y="2244447"/>
            <a:ext cx="12192000" cy="9291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latin typeface="Brandon Grotesque Regular" panose="020B0503020203060202" pitchFamily="34" charset="-18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4944801" y="3198167"/>
            <a:ext cx="29758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Ezüst minősítés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5544481" y="3816942"/>
            <a:ext cx="4752341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900" dirty="0" err="1">
                <a:latin typeface="Malgun Gothic" panose="020B0503020000020004" pitchFamily="34" charset="-127"/>
                <a:ea typeface="Malgun Gothic" panose="020B0503020000020004" pitchFamily="34" charset="-127"/>
              </a:rPr>
              <a:t>Irsai</a:t>
            </a:r>
            <a:r>
              <a:rPr lang="hu-HU" sz="19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 Olivér Szőlő pálinka – 2019</a:t>
            </a:r>
          </a:p>
          <a:p>
            <a:r>
              <a:rPr lang="hu-HU" sz="1900" dirty="0" err="1">
                <a:latin typeface="Malgun Gothic" panose="020B0503020000020004" pitchFamily="34" charset="-127"/>
                <a:ea typeface="Malgun Gothic" panose="020B0503020000020004" pitchFamily="34" charset="-127"/>
              </a:rPr>
              <a:t>Presenta</a:t>
            </a:r>
            <a:r>
              <a:rPr lang="hu-HU" sz="19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 Szilva pálinka – 2019</a:t>
            </a:r>
          </a:p>
          <a:p>
            <a:r>
              <a:rPr lang="hu-HU" sz="19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Birsalma pálinka – 2019 </a:t>
            </a:r>
          </a:p>
          <a:p>
            <a:r>
              <a:rPr lang="hu-HU" sz="1900" dirty="0" err="1">
                <a:latin typeface="Malgun Gothic" panose="020B0503020000020004" pitchFamily="34" charset="-127"/>
                <a:ea typeface="Malgun Gothic" panose="020B0503020000020004" pitchFamily="34" charset="-127"/>
              </a:rPr>
              <a:t>Lepotica</a:t>
            </a:r>
            <a:r>
              <a:rPr lang="hu-HU" sz="19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 Szilva Pálinka – 2019</a:t>
            </a:r>
          </a:p>
          <a:p>
            <a:r>
              <a:rPr lang="hu-HU" sz="19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Golden Alma pálinka – 2019 </a:t>
            </a:r>
          </a:p>
          <a:p>
            <a:r>
              <a:rPr lang="hu-HU" sz="1900" dirty="0" err="1">
                <a:latin typeface="Malgun Gothic" panose="020B0503020000020004" pitchFamily="34" charset="-127"/>
                <a:ea typeface="Malgun Gothic" panose="020B0503020000020004" pitchFamily="34" charset="-127"/>
              </a:rPr>
              <a:t>Jonagold</a:t>
            </a:r>
            <a:r>
              <a:rPr lang="hu-HU" sz="19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 Alma pálinka – 2019</a:t>
            </a:r>
          </a:p>
          <a:p>
            <a:r>
              <a:rPr lang="hu-HU" sz="1900" dirty="0" err="1">
                <a:latin typeface="Malgun Gothic" panose="020B0503020000020004" pitchFamily="34" charset="-127"/>
                <a:ea typeface="Malgun Gothic" panose="020B0503020000020004" pitchFamily="34" charset="-127"/>
              </a:rPr>
              <a:t>Packham’s</a:t>
            </a:r>
            <a:r>
              <a:rPr lang="hu-HU" sz="19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hu-HU" sz="1900" dirty="0" err="1">
                <a:latin typeface="Malgun Gothic" panose="020B0503020000020004" pitchFamily="34" charset="-127"/>
                <a:ea typeface="Malgun Gothic" panose="020B0503020000020004" pitchFamily="34" charset="-127"/>
              </a:rPr>
              <a:t>Triumph</a:t>
            </a:r>
            <a:r>
              <a:rPr lang="hu-HU" sz="19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 Körte pálinka – 2019</a:t>
            </a:r>
          </a:p>
          <a:p>
            <a:r>
              <a:rPr lang="hu-HU" sz="19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Cigánymeggy Pálinka – 2019</a:t>
            </a:r>
          </a:p>
          <a:p>
            <a:endParaRPr lang="hu-HU" sz="1900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706883" y="3163023"/>
            <a:ext cx="29758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Arany minősítés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1241258" y="3838871"/>
            <a:ext cx="350404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900" dirty="0"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Fekete Ribizli pálinka – 2019</a:t>
            </a:r>
          </a:p>
          <a:p>
            <a:r>
              <a:rPr lang="hu-HU" sz="1900" dirty="0"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Birs Körte pálinka – 2019 </a:t>
            </a:r>
          </a:p>
        </p:txBody>
      </p:sp>
      <p:sp>
        <p:nvSpPr>
          <p:cNvPr id="10" name="Szövegdoboz 9">
            <a:extLst>
              <a:ext uri="{FF2B5EF4-FFF2-40B4-BE49-F238E27FC236}">
                <a16:creationId xmlns="" xmlns:a16="http://schemas.microsoft.com/office/drawing/2014/main" id="{C7AD9FAE-5FE4-4340-BF6F-884776F5264E}"/>
              </a:ext>
            </a:extLst>
          </p:cNvPr>
          <p:cNvSpPr txBox="1"/>
          <p:nvPr/>
        </p:nvSpPr>
        <p:spPr>
          <a:xfrm>
            <a:off x="788806" y="5106425"/>
            <a:ext cx="28120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Bronz minősítés</a:t>
            </a:r>
          </a:p>
        </p:txBody>
      </p:sp>
      <p:sp>
        <p:nvSpPr>
          <p:cNvPr id="11" name="Szövegdoboz 10">
            <a:extLst>
              <a:ext uri="{FF2B5EF4-FFF2-40B4-BE49-F238E27FC236}">
                <a16:creationId xmlns="" xmlns:a16="http://schemas.microsoft.com/office/drawing/2014/main" id="{E61A3001-CFCD-467D-A17E-84BD251DF4FD}"/>
              </a:ext>
            </a:extLst>
          </p:cNvPr>
          <p:cNvSpPr txBox="1"/>
          <p:nvPr/>
        </p:nvSpPr>
        <p:spPr>
          <a:xfrm>
            <a:off x="1241258" y="5597606"/>
            <a:ext cx="41954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Kajszibarack pálinka - 2019</a:t>
            </a:r>
          </a:p>
        </p:txBody>
      </p:sp>
      <p:pic>
        <p:nvPicPr>
          <p:cNvPr id="6" name="Kép 5">
            <a:extLst>
              <a:ext uri="{FF2B5EF4-FFF2-40B4-BE49-F238E27FC236}">
                <a16:creationId xmlns="" xmlns:a16="http://schemas.microsoft.com/office/drawing/2014/main" id="{C5EE7056-8CF6-446A-8285-AE1428A060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4324" y="2496963"/>
            <a:ext cx="1699270" cy="1699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1040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églalap 5"/>
          <p:cNvSpPr/>
          <p:nvPr/>
        </p:nvSpPr>
        <p:spPr>
          <a:xfrm>
            <a:off x="0" y="2248394"/>
            <a:ext cx="12192000" cy="115081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00B050"/>
              </a:solidFill>
              <a:latin typeface="Brandon Grotesque Regular" panose="020B0503020203060202" pitchFamily="34" charset="-18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2997516" y="2625085"/>
            <a:ext cx="6196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KIÉRTÉKELŐ BIZOTTSÁG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3727131" y="3148305"/>
            <a:ext cx="4737737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9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Balogh Máté</a:t>
            </a:r>
          </a:p>
          <a:p>
            <a:pPr algn="ctr"/>
            <a:r>
              <a:rPr lang="hu-HU" sz="19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Boncsér Orsolya</a:t>
            </a:r>
          </a:p>
          <a:p>
            <a:pPr algn="ctr"/>
            <a:r>
              <a:rPr lang="hu-HU" sz="19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Cserháti Fanni</a:t>
            </a:r>
          </a:p>
          <a:p>
            <a:pPr algn="ctr"/>
            <a:r>
              <a:rPr lang="hu-HU" sz="19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Krizl Edit</a:t>
            </a:r>
          </a:p>
          <a:p>
            <a:pPr algn="ctr"/>
            <a:r>
              <a:rPr lang="hu-HU" sz="19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Ledő Mónika</a:t>
            </a:r>
          </a:p>
          <a:p>
            <a:pPr algn="ctr"/>
            <a:r>
              <a:rPr lang="hu-HU" sz="1900" dirty="0" err="1">
                <a:latin typeface="Malgun Gothic" panose="020B0503020000020004" pitchFamily="34" charset="-127"/>
                <a:ea typeface="Malgun Gothic" panose="020B0503020000020004" pitchFamily="34" charset="-127"/>
              </a:rPr>
              <a:t>Muth</a:t>
            </a:r>
            <a:r>
              <a:rPr lang="hu-HU" sz="19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 József</a:t>
            </a:r>
          </a:p>
          <a:p>
            <a:pPr algn="ctr"/>
            <a:r>
              <a:rPr lang="hu-HU" sz="19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Nagy László</a:t>
            </a:r>
          </a:p>
          <a:p>
            <a:pPr algn="ctr"/>
            <a:r>
              <a:rPr lang="hu-HU" sz="19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Németh József</a:t>
            </a:r>
          </a:p>
          <a:p>
            <a:pPr algn="ctr"/>
            <a:r>
              <a:rPr lang="hu-HU" sz="19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Papp Márta</a:t>
            </a:r>
          </a:p>
          <a:p>
            <a:pPr algn="ctr"/>
            <a:r>
              <a:rPr lang="hu-HU" sz="19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Schmieder Csaba Györgyné</a:t>
            </a:r>
          </a:p>
          <a:p>
            <a:pPr algn="ctr"/>
            <a:r>
              <a:rPr lang="hu-HU" sz="19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Szigeti Zsuzsanna</a:t>
            </a:r>
          </a:p>
          <a:p>
            <a:pPr algn="ctr"/>
            <a:r>
              <a:rPr lang="hu-HU" sz="19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Vasas Beáta</a:t>
            </a:r>
          </a:p>
        </p:txBody>
      </p:sp>
      <p:sp>
        <p:nvSpPr>
          <p:cNvPr id="2" name="Téglalap 1">
            <a:extLst>
              <a:ext uri="{FF2B5EF4-FFF2-40B4-BE49-F238E27FC236}">
                <a16:creationId xmlns="" xmlns:a16="http://schemas.microsoft.com/office/drawing/2014/main" id="{A730C153-1EEA-4E35-8162-4884C2C8A69C}"/>
              </a:ext>
            </a:extLst>
          </p:cNvPr>
          <p:cNvSpPr/>
          <p:nvPr/>
        </p:nvSpPr>
        <p:spPr>
          <a:xfrm>
            <a:off x="0" y="-22811"/>
            <a:ext cx="12192000" cy="223380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sz="1200" b="1" dirty="0">
              <a:solidFill>
                <a:schemeClr val="tx2">
                  <a:lumMod val="75000"/>
                </a:schemeClr>
              </a:solidFill>
              <a:ea typeface="Tahoma" pitchFamily="34" charset="0"/>
              <a:cs typeface="Times New Roman" pitchFamily="18" charset="0"/>
            </a:endParaRPr>
          </a:p>
          <a:p>
            <a:pPr algn="ctr"/>
            <a:r>
              <a:rPr lang="hu-HU" sz="2800" b="1" dirty="0">
                <a:solidFill>
                  <a:schemeClr val="tx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2020. évi </a:t>
            </a:r>
          </a:p>
          <a:p>
            <a:pPr algn="ctr"/>
            <a:r>
              <a:rPr lang="hu-HU" sz="2800" b="1" dirty="0">
                <a:solidFill>
                  <a:schemeClr val="tx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Országos Pálinka- és </a:t>
            </a:r>
          </a:p>
          <a:p>
            <a:pPr algn="ctr"/>
            <a:r>
              <a:rPr lang="hu-HU" sz="2800" b="1" dirty="0">
                <a:solidFill>
                  <a:schemeClr val="tx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Törkölypálinka Verseny </a:t>
            </a:r>
          </a:p>
          <a:p>
            <a:pPr algn="ctr"/>
            <a:endParaRPr lang="hu-HU" sz="1200" b="1" dirty="0">
              <a:solidFill>
                <a:srgbClr val="C00000"/>
              </a:solidFill>
              <a:latin typeface="Caladea" panose="02040503050406030204" pitchFamily="18" charset="-18"/>
              <a:ea typeface="Tahoma" pitchFamily="34" charset="0"/>
              <a:cs typeface="Aparajita" panose="020B0604020202020204" pitchFamily="34" charset="0"/>
            </a:endParaRPr>
          </a:p>
        </p:txBody>
      </p:sp>
      <p:pic>
        <p:nvPicPr>
          <p:cNvPr id="3" name="Kép 2">
            <a:extLst>
              <a:ext uri="{FF2B5EF4-FFF2-40B4-BE49-F238E27FC236}">
                <a16:creationId xmlns="" xmlns:a16="http://schemas.microsoft.com/office/drawing/2014/main" id="{2749F730-D5A4-4314-9C31-298711C113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948" y="375695"/>
            <a:ext cx="1800200" cy="1028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05123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églalap 15"/>
          <p:cNvSpPr/>
          <p:nvPr/>
        </p:nvSpPr>
        <p:spPr>
          <a:xfrm>
            <a:off x="3102879" y="1880610"/>
            <a:ext cx="4689777" cy="6305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b="1" dirty="0">
                <a:solidFill>
                  <a:srgbClr val="C00000"/>
                </a:solidFill>
                <a:latin typeface="Sitka Banner" panose="02000505000000020004" pitchFamily="2" charset="0"/>
                <a:ea typeface="Tahoma" pitchFamily="34" charset="0"/>
                <a:cs typeface="Times New Roman" pitchFamily="18" charset="0"/>
              </a:rPr>
              <a:t>KÖVÉR PÁLINKAFŐZDE</a:t>
            </a:r>
          </a:p>
        </p:txBody>
      </p:sp>
      <p:sp>
        <p:nvSpPr>
          <p:cNvPr id="17" name="Téglalap 16"/>
          <p:cNvSpPr/>
          <p:nvPr/>
        </p:nvSpPr>
        <p:spPr>
          <a:xfrm flipV="1">
            <a:off x="0" y="1687211"/>
            <a:ext cx="12192000" cy="4571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latin typeface="Brandon Grotesque Regular" panose="020B0503020203060202" pitchFamily="34" charset="-18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789479" y="4691793"/>
            <a:ext cx="29758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Ezüst minősítés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1421236" y="5189270"/>
            <a:ext cx="42300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2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Cigánymeggy pálinka – 2020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789479" y="2751891"/>
            <a:ext cx="29758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Arany minősítés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1421236" y="3251074"/>
            <a:ext cx="453487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200" dirty="0"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Kékfrankos Törköly pálinka – 2020</a:t>
            </a:r>
          </a:p>
          <a:p>
            <a:r>
              <a:rPr lang="hu-HU" sz="2200" dirty="0"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Fekete Ribizli pálinka – 2020</a:t>
            </a:r>
          </a:p>
          <a:p>
            <a:r>
              <a:rPr lang="hu-HU" sz="2200" dirty="0"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Alma pálinka – 2020 </a:t>
            </a:r>
          </a:p>
        </p:txBody>
      </p:sp>
      <p:sp>
        <p:nvSpPr>
          <p:cNvPr id="10" name="Szövegdoboz 9">
            <a:extLst>
              <a:ext uri="{FF2B5EF4-FFF2-40B4-BE49-F238E27FC236}">
                <a16:creationId xmlns="" xmlns:a16="http://schemas.microsoft.com/office/drawing/2014/main" id="{C7AD9FAE-5FE4-4340-BF6F-884776F5264E}"/>
              </a:ext>
            </a:extLst>
          </p:cNvPr>
          <p:cNvSpPr txBox="1"/>
          <p:nvPr/>
        </p:nvSpPr>
        <p:spPr>
          <a:xfrm>
            <a:off x="6235891" y="4179796"/>
            <a:ext cx="28120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Bronz minősítés</a:t>
            </a:r>
          </a:p>
        </p:txBody>
      </p:sp>
      <p:sp>
        <p:nvSpPr>
          <p:cNvPr id="11" name="Szövegdoboz 10">
            <a:extLst>
              <a:ext uri="{FF2B5EF4-FFF2-40B4-BE49-F238E27FC236}">
                <a16:creationId xmlns="" xmlns:a16="http://schemas.microsoft.com/office/drawing/2014/main" id="{E61A3001-CFCD-467D-A17E-84BD251DF4FD}"/>
              </a:ext>
            </a:extLst>
          </p:cNvPr>
          <p:cNvSpPr txBox="1"/>
          <p:nvPr/>
        </p:nvSpPr>
        <p:spPr>
          <a:xfrm>
            <a:off x="6999497" y="4641461"/>
            <a:ext cx="465635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200" dirty="0" err="1">
                <a:latin typeface="Malgun Gothic" panose="020B0503020000020004" pitchFamily="34" charset="-127"/>
                <a:ea typeface="Malgun Gothic" panose="020B0503020000020004" pitchFamily="34" charset="-127"/>
              </a:rPr>
              <a:t>Szomolyai</a:t>
            </a:r>
            <a:r>
              <a:rPr lang="hu-HU" sz="22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 Fekete Cseresznye pálinka – 2020</a:t>
            </a:r>
          </a:p>
          <a:p>
            <a:r>
              <a:rPr lang="hu-HU" sz="22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Kajszibarack pálinka – 2020</a:t>
            </a:r>
          </a:p>
          <a:p>
            <a:r>
              <a:rPr lang="hu-HU" sz="22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Birs pálinka – 2020</a:t>
            </a:r>
          </a:p>
        </p:txBody>
      </p:sp>
      <p:pic>
        <p:nvPicPr>
          <p:cNvPr id="3" name="Kép 2">
            <a:extLst>
              <a:ext uri="{FF2B5EF4-FFF2-40B4-BE49-F238E27FC236}">
                <a16:creationId xmlns="" xmlns:a16="http://schemas.microsoft.com/office/drawing/2014/main" id="{677C906D-3C53-4B7C-8E3E-A87F08BDF4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8240" y="2143838"/>
            <a:ext cx="2391535" cy="1989596"/>
          </a:xfrm>
          <a:prstGeom prst="rect">
            <a:avLst/>
          </a:prstGeom>
        </p:spPr>
      </p:pic>
      <p:sp>
        <p:nvSpPr>
          <p:cNvPr id="8" name="Téglalap 7">
            <a:extLst>
              <a:ext uri="{FF2B5EF4-FFF2-40B4-BE49-F238E27FC236}">
                <a16:creationId xmlns="" xmlns:a16="http://schemas.microsoft.com/office/drawing/2014/main" id="{16076A7B-8D5E-4F1F-A9B2-6D9E6511D620}"/>
              </a:ext>
            </a:extLst>
          </p:cNvPr>
          <p:cNvSpPr/>
          <p:nvPr/>
        </p:nvSpPr>
        <p:spPr>
          <a:xfrm>
            <a:off x="0" y="-573792"/>
            <a:ext cx="12192000" cy="223380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sz="1200" b="1" dirty="0">
              <a:solidFill>
                <a:schemeClr val="tx2">
                  <a:lumMod val="75000"/>
                </a:schemeClr>
              </a:solidFill>
              <a:ea typeface="Tahoma" pitchFamily="34" charset="0"/>
              <a:cs typeface="Times New Roman" pitchFamily="18" charset="0"/>
            </a:endParaRPr>
          </a:p>
          <a:p>
            <a:pPr algn="ctr"/>
            <a:r>
              <a:rPr lang="hu-HU" sz="2800" b="1" dirty="0">
                <a:solidFill>
                  <a:schemeClr val="tx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2020. évi </a:t>
            </a:r>
          </a:p>
          <a:p>
            <a:pPr algn="ctr"/>
            <a:r>
              <a:rPr lang="hu-HU" sz="2800" b="1" dirty="0">
                <a:solidFill>
                  <a:schemeClr val="tx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Országos Pálinka- és </a:t>
            </a:r>
          </a:p>
          <a:p>
            <a:pPr algn="ctr"/>
            <a:r>
              <a:rPr lang="hu-HU" sz="2800" b="1" dirty="0">
                <a:solidFill>
                  <a:schemeClr val="tx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Törkölypálinka Verseny </a:t>
            </a:r>
          </a:p>
          <a:p>
            <a:pPr algn="ctr"/>
            <a:endParaRPr lang="hu-HU" sz="1200" b="1" dirty="0">
              <a:solidFill>
                <a:srgbClr val="C00000"/>
              </a:solidFill>
              <a:latin typeface="Caladea" panose="02040503050406030204" pitchFamily="18" charset="-18"/>
              <a:ea typeface="Tahoma" pitchFamily="34" charset="0"/>
              <a:cs typeface="Aparajita" panose="020B0604020202020204" pitchFamily="34" charset="0"/>
            </a:endParaRPr>
          </a:p>
          <a:p>
            <a:pPr algn="ctr"/>
            <a:r>
              <a:rPr lang="hu-HU" sz="2500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parajita" panose="020B0604020202020204" pitchFamily="34" charset="0"/>
              </a:rPr>
              <a:t>Arany-, ezüst-, bronzminősítésű pálinkák</a:t>
            </a:r>
          </a:p>
        </p:txBody>
      </p:sp>
      <p:pic>
        <p:nvPicPr>
          <p:cNvPr id="2" name="Kép 1">
            <a:extLst>
              <a:ext uri="{FF2B5EF4-FFF2-40B4-BE49-F238E27FC236}">
                <a16:creationId xmlns="" xmlns:a16="http://schemas.microsoft.com/office/drawing/2014/main" id="{CF5BC790-04E6-4D48-9B45-41A79F09B8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305" y="23154"/>
            <a:ext cx="1800200" cy="1028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0765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églalap 15"/>
          <p:cNvSpPr/>
          <p:nvPr/>
        </p:nvSpPr>
        <p:spPr>
          <a:xfrm>
            <a:off x="3368041" y="1844544"/>
            <a:ext cx="3931919" cy="6305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b="1" dirty="0">
                <a:solidFill>
                  <a:srgbClr val="C00000"/>
                </a:solidFill>
                <a:latin typeface="Sitka Banner" panose="02000505000000020004" pitchFamily="2" charset="0"/>
                <a:ea typeface="Tahoma" pitchFamily="34" charset="0"/>
                <a:cs typeface="Times New Roman" pitchFamily="18" charset="0"/>
              </a:rPr>
              <a:t>IKUN PÁLINKA</a:t>
            </a:r>
          </a:p>
        </p:txBody>
      </p:sp>
      <p:sp>
        <p:nvSpPr>
          <p:cNvPr id="17" name="Téglalap 16"/>
          <p:cNvSpPr/>
          <p:nvPr/>
        </p:nvSpPr>
        <p:spPr>
          <a:xfrm>
            <a:off x="0" y="1703115"/>
            <a:ext cx="12155924" cy="5288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latin typeface="Brandon Grotesque Regular" panose="020B0503020203060202" pitchFamily="34" charset="-18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933685" y="2427408"/>
            <a:ext cx="2975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Arany minősítés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2853634" y="2939699"/>
            <a:ext cx="49607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Feketeribizli pálinka – 2020</a:t>
            </a:r>
          </a:p>
          <a:p>
            <a:r>
              <a:rPr lang="hu-HU" sz="2400" dirty="0"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Fekete Berkenye pálinka – 2019</a:t>
            </a:r>
          </a:p>
        </p:txBody>
      </p:sp>
      <p:sp>
        <p:nvSpPr>
          <p:cNvPr id="8" name="Téglalap 7">
            <a:extLst>
              <a:ext uri="{FF2B5EF4-FFF2-40B4-BE49-F238E27FC236}">
                <a16:creationId xmlns="" xmlns:a16="http://schemas.microsoft.com/office/drawing/2014/main" id="{91E89020-9BE2-46B0-8D5B-E985F54D8975}"/>
              </a:ext>
            </a:extLst>
          </p:cNvPr>
          <p:cNvSpPr/>
          <p:nvPr/>
        </p:nvSpPr>
        <p:spPr>
          <a:xfrm>
            <a:off x="0" y="-573792"/>
            <a:ext cx="12192000" cy="223380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sz="1200" b="1" dirty="0">
              <a:solidFill>
                <a:schemeClr val="tx2">
                  <a:lumMod val="75000"/>
                </a:schemeClr>
              </a:solidFill>
              <a:ea typeface="Tahoma" pitchFamily="34" charset="0"/>
              <a:cs typeface="Times New Roman" pitchFamily="18" charset="0"/>
            </a:endParaRPr>
          </a:p>
          <a:p>
            <a:pPr algn="ctr"/>
            <a:r>
              <a:rPr lang="hu-HU" sz="2800" b="1" dirty="0">
                <a:solidFill>
                  <a:schemeClr val="tx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2020. évi </a:t>
            </a:r>
          </a:p>
          <a:p>
            <a:pPr algn="ctr"/>
            <a:r>
              <a:rPr lang="hu-HU" sz="2800" b="1" dirty="0">
                <a:solidFill>
                  <a:schemeClr val="tx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Országos Pálinka- és </a:t>
            </a:r>
          </a:p>
          <a:p>
            <a:pPr algn="ctr"/>
            <a:r>
              <a:rPr lang="hu-HU" sz="2800" b="1" dirty="0">
                <a:solidFill>
                  <a:schemeClr val="tx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Törkölypálinka Verseny </a:t>
            </a:r>
          </a:p>
          <a:p>
            <a:pPr algn="ctr"/>
            <a:endParaRPr lang="hu-HU" sz="1200" b="1" dirty="0">
              <a:solidFill>
                <a:srgbClr val="C00000"/>
              </a:solidFill>
              <a:latin typeface="Caladea" panose="02040503050406030204" pitchFamily="18" charset="-18"/>
              <a:ea typeface="Tahoma" pitchFamily="34" charset="0"/>
              <a:cs typeface="Aparajita" panose="020B0604020202020204" pitchFamily="34" charset="0"/>
            </a:endParaRPr>
          </a:p>
          <a:p>
            <a:pPr algn="ctr"/>
            <a:r>
              <a:rPr lang="hu-HU" sz="2500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parajita" panose="020B0604020202020204" pitchFamily="34" charset="0"/>
              </a:rPr>
              <a:t>Arany-, ezüst-, bronzminősítésű pálinkák</a:t>
            </a:r>
          </a:p>
        </p:txBody>
      </p:sp>
      <p:sp>
        <p:nvSpPr>
          <p:cNvPr id="4" name="Szövegdoboz 3">
            <a:extLst>
              <a:ext uri="{FF2B5EF4-FFF2-40B4-BE49-F238E27FC236}">
                <a16:creationId xmlns="" xmlns:a16="http://schemas.microsoft.com/office/drawing/2014/main" id="{E83A12EF-D0CB-4FEE-8D35-FF2F9CE537B2}"/>
              </a:ext>
            </a:extLst>
          </p:cNvPr>
          <p:cNvSpPr txBox="1"/>
          <p:nvPr/>
        </p:nvSpPr>
        <p:spPr>
          <a:xfrm>
            <a:off x="720325" y="3739567"/>
            <a:ext cx="2975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Ezüst minősítés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="" xmlns:a16="http://schemas.microsoft.com/office/drawing/2014/main" id="{0D125E74-DC27-49FA-8679-083E2081FCEE}"/>
              </a:ext>
            </a:extLst>
          </p:cNvPr>
          <p:cNvSpPr txBox="1"/>
          <p:nvPr/>
        </p:nvSpPr>
        <p:spPr>
          <a:xfrm>
            <a:off x="2853634" y="4216166"/>
            <a:ext cx="49607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Meggy pálinka – 2020</a:t>
            </a:r>
          </a:p>
          <a:p>
            <a:r>
              <a:rPr lang="hu-HU" sz="2400" dirty="0" err="1"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Irsai</a:t>
            </a:r>
            <a:r>
              <a:rPr lang="hu-HU" sz="2400" dirty="0"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 Olivér pálinka – 2019 </a:t>
            </a:r>
          </a:p>
        </p:txBody>
      </p:sp>
      <p:pic>
        <p:nvPicPr>
          <p:cNvPr id="2" name="Kép 1">
            <a:extLst>
              <a:ext uri="{FF2B5EF4-FFF2-40B4-BE49-F238E27FC236}">
                <a16:creationId xmlns="" xmlns:a16="http://schemas.microsoft.com/office/drawing/2014/main" id="{6C36514D-8D04-4BE0-9993-A9D65773BE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3960" y="2047398"/>
            <a:ext cx="1434492" cy="1879183"/>
          </a:xfrm>
          <a:prstGeom prst="rect">
            <a:avLst/>
          </a:prstGeom>
        </p:spPr>
      </p:pic>
      <p:sp>
        <p:nvSpPr>
          <p:cNvPr id="3" name="Szövegdoboz 2">
            <a:extLst>
              <a:ext uri="{FF2B5EF4-FFF2-40B4-BE49-F238E27FC236}">
                <a16:creationId xmlns="" xmlns:a16="http://schemas.microsoft.com/office/drawing/2014/main" id="{11C6B98A-072A-4D3B-9E68-B34A9A83961F}"/>
              </a:ext>
            </a:extLst>
          </p:cNvPr>
          <p:cNvSpPr txBox="1"/>
          <p:nvPr/>
        </p:nvSpPr>
        <p:spPr>
          <a:xfrm>
            <a:off x="720324" y="5047163"/>
            <a:ext cx="2975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Bronz minősítés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="" xmlns:a16="http://schemas.microsoft.com/office/drawing/2014/main" id="{A4A474B5-75E7-4738-A7EB-15F36F074BEA}"/>
              </a:ext>
            </a:extLst>
          </p:cNvPr>
          <p:cNvSpPr txBox="1"/>
          <p:nvPr/>
        </p:nvSpPr>
        <p:spPr>
          <a:xfrm>
            <a:off x="2853634" y="5492633"/>
            <a:ext cx="49607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Szilva pálinka – 2019</a:t>
            </a:r>
          </a:p>
          <a:p>
            <a:r>
              <a:rPr lang="hu-HU" sz="2400" dirty="0"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Alma pálinka – 2019</a:t>
            </a:r>
          </a:p>
          <a:p>
            <a:r>
              <a:rPr lang="hu-HU" sz="2400" dirty="0"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Birs - Alma pálinka – 2019</a:t>
            </a:r>
          </a:p>
        </p:txBody>
      </p:sp>
      <p:pic>
        <p:nvPicPr>
          <p:cNvPr id="11" name="Kép 10">
            <a:extLst>
              <a:ext uri="{FF2B5EF4-FFF2-40B4-BE49-F238E27FC236}">
                <a16:creationId xmlns="" xmlns:a16="http://schemas.microsoft.com/office/drawing/2014/main" id="{6CBDF57E-F246-43B0-9D1D-5BF64BB997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510" y="-51182"/>
            <a:ext cx="1800200" cy="1028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51882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églalap 15"/>
          <p:cNvSpPr/>
          <p:nvPr/>
        </p:nvSpPr>
        <p:spPr>
          <a:xfrm>
            <a:off x="1980468" y="2061418"/>
            <a:ext cx="6069690" cy="6305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b="1" dirty="0">
                <a:solidFill>
                  <a:srgbClr val="C00000"/>
                </a:solidFill>
                <a:latin typeface="Sitka Banner" panose="02000505000000020004" pitchFamily="2" charset="0"/>
                <a:ea typeface="Tahoma" pitchFamily="34" charset="0"/>
                <a:cs typeface="Times New Roman" pitchFamily="18" charset="0"/>
              </a:rPr>
              <a:t>HI-GEM</a:t>
            </a:r>
          </a:p>
        </p:txBody>
      </p:sp>
      <p:sp>
        <p:nvSpPr>
          <p:cNvPr id="17" name="Téglalap 16"/>
          <p:cNvSpPr/>
          <p:nvPr/>
        </p:nvSpPr>
        <p:spPr>
          <a:xfrm>
            <a:off x="0" y="1718040"/>
            <a:ext cx="12192000" cy="122501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latin typeface="Brandon Grotesque Regular" panose="020B0503020203060202" pitchFamily="34" charset="-18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1943778" y="4007109"/>
            <a:ext cx="29758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Ezüst minősítés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3099681" y="4472330"/>
            <a:ext cx="65008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err="1">
                <a:latin typeface="Malgun Gothic" panose="020B0503020000020004" pitchFamily="34" charset="-127"/>
                <a:ea typeface="Malgun Gothic" panose="020B0503020000020004" pitchFamily="34" charset="-127"/>
              </a:rPr>
              <a:t>Irsai</a:t>
            </a:r>
            <a:r>
              <a:rPr lang="hu-HU" sz="2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 Olivér Szőlő pálinka – 2019</a:t>
            </a:r>
          </a:p>
          <a:p>
            <a:r>
              <a:rPr lang="hu-HU" sz="2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Alma pálinka – 2018</a:t>
            </a:r>
          </a:p>
          <a:p>
            <a:r>
              <a:rPr lang="hu-HU" sz="2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Törköly pálinka – 2018 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1943779" y="2893447"/>
            <a:ext cx="29758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Arany minősítés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3099681" y="3482274"/>
            <a:ext cx="50677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Cigánymeggy pálinka – 2019</a:t>
            </a:r>
          </a:p>
        </p:txBody>
      </p:sp>
      <p:sp>
        <p:nvSpPr>
          <p:cNvPr id="10" name="Szövegdoboz 9">
            <a:extLst>
              <a:ext uri="{FF2B5EF4-FFF2-40B4-BE49-F238E27FC236}">
                <a16:creationId xmlns="" xmlns:a16="http://schemas.microsoft.com/office/drawing/2014/main" id="{C7AD9FAE-5FE4-4340-BF6F-884776F5264E}"/>
              </a:ext>
            </a:extLst>
          </p:cNvPr>
          <p:cNvSpPr txBox="1"/>
          <p:nvPr/>
        </p:nvSpPr>
        <p:spPr>
          <a:xfrm>
            <a:off x="1943778" y="5521680"/>
            <a:ext cx="28120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Bronz minősítés</a:t>
            </a:r>
          </a:p>
        </p:txBody>
      </p:sp>
      <p:sp>
        <p:nvSpPr>
          <p:cNvPr id="11" name="Szövegdoboz 10">
            <a:extLst>
              <a:ext uri="{FF2B5EF4-FFF2-40B4-BE49-F238E27FC236}">
                <a16:creationId xmlns="" xmlns:a16="http://schemas.microsoft.com/office/drawing/2014/main" id="{E61A3001-CFCD-467D-A17E-84BD251DF4FD}"/>
              </a:ext>
            </a:extLst>
          </p:cNvPr>
          <p:cNvSpPr txBox="1"/>
          <p:nvPr/>
        </p:nvSpPr>
        <p:spPr>
          <a:xfrm>
            <a:off x="3099681" y="5924662"/>
            <a:ext cx="59406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Fekete Ribiszke pálinka – 2018  </a:t>
            </a:r>
          </a:p>
          <a:p>
            <a:r>
              <a:rPr lang="hu-HU" sz="2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Besztercei Szilva pálinka – 2019 </a:t>
            </a:r>
          </a:p>
        </p:txBody>
      </p:sp>
      <p:pic>
        <p:nvPicPr>
          <p:cNvPr id="3" name="Kép 2">
            <a:extLst>
              <a:ext uri="{FF2B5EF4-FFF2-40B4-BE49-F238E27FC236}">
                <a16:creationId xmlns="" xmlns:a16="http://schemas.microsoft.com/office/drawing/2014/main" id="{79E4104A-2761-4F71-A5FD-8388D8985D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2225" y="2425670"/>
            <a:ext cx="2235060" cy="2006660"/>
          </a:xfrm>
          <a:prstGeom prst="rect">
            <a:avLst/>
          </a:prstGeom>
        </p:spPr>
      </p:pic>
      <p:sp>
        <p:nvSpPr>
          <p:cNvPr id="6" name="Téglalap 5">
            <a:extLst>
              <a:ext uri="{FF2B5EF4-FFF2-40B4-BE49-F238E27FC236}">
                <a16:creationId xmlns="" xmlns:a16="http://schemas.microsoft.com/office/drawing/2014/main" id="{808F3E99-BA22-47C2-ADCD-971CFE5245C0}"/>
              </a:ext>
            </a:extLst>
          </p:cNvPr>
          <p:cNvSpPr/>
          <p:nvPr/>
        </p:nvSpPr>
        <p:spPr>
          <a:xfrm>
            <a:off x="0" y="-573792"/>
            <a:ext cx="12192000" cy="223380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sz="1200" b="1" dirty="0">
              <a:solidFill>
                <a:schemeClr val="tx2">
                  <a:lumMod val="75000"/>
                </a:schemeClr>
              </a:solidFill>
              <a:ea typeface="Tahoma" pitchFamily="34" charset="0"/>
              <a:cs typeface="Times New Roman" pitchFamily="18" charset="0"/>
            </a:endParaRPr>
          </a:p>
          <a:p>
            <a:pPr algn="ctr"/>
            <a:r>
              <a:rPr lang="hu-HU" sz="2800" b="1" dirty="0">
                <a:solidFill>
                  <a:schemeClr val="tx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2020. évi </a:t>
            </a:r>
          </a:p>
          <a:p>
            <a:pPr algn="ctr"/>
            <a:r>
              <a:rPr lang="hu-HU" sz="2800" b="1" dirty="0">
                <a:solidFill>
                  <a:schemeClr val="tx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Országos Pálinka- és </a:t>
            </a:r>
          </a:p>
          <a:p>
            <a:pPr algn="ctr"/>
            <a:r>
              <a:rPr lang="hu-HU" sz="2800" b="1" dirty="0">
                <a:solidFill>
                  <a:schemeClr val="tx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Törkölypálinka Verseny </a:t>
            </a:r>
          </a:p>
          <a:p>
            <a:pPr algn="ctr"/>
            <a:endParaRPr lang="hu-HU" sz="1200" b="1" dirty="0">
              <a:solidFill>
                <a:srgbClr val="C00000"/>
              </a:solidFill>
              <a:latin typeface="Caladea" panose="02040503050406030204" pitchFamily="18" charset="-18"/>
              <a:ea typeface="Tahoma" pitchFamily="34" charset="0"/>
              <a:cs typeface="Aparajita" panose="020B0604020202020204" pitchFamily="34" charset="0"/>
            </a:endParaRPr>
          </a:p>
          <a:p>
            <a:pPr algn="ctr"/>
            <a:r>
              <a:rPr lang="hu-HU" sz="2500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parajita" panose="020B0604020202020204" pitchFamily="34" charset="0"/>
              </a:rPr>
              <a:t>Arany-, ezüst-, bronzminősítésű pálinkák</a:t>
            </a:r>
          </a:p>
        </p:txBody>
      </p:sp>
      <p:pic>
        <p:nvPicPr>
          <p:cNvPr id="2" name="Kép 1">
            <a:extLst>
              <a:ext uri="{FF2B5EF4-FFF2-40B4-BE49-F238E27FC236}">
                <a16:creationId xmlns="" xmlns:a16="http://schemas.microsoft.com/office/drawing/2014/main" id="{20AE51FA-3EF8-47DA-A81A-6E34FDEB20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481" y="30641"/>
            <a:ext cx="1800200" cy="1028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03588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églalap 15"/>
          <p:cNvSpPr/>
          <p:nvPr/>
        </p:nvSpPr>
        <p:spPr>
          <a:xfrm>
            <a:off x="1924729" y="2117399"/>
            <a:ext cx="6069690" cy="6305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b="1" dirty="0">
                <a:solidFill>
                  <a:srgbClr val="C00000"/>
                </a:solidFill>
                <a:latin typeface="Sitka Banner" panose="02000505000000020004" pitchFamily="2" charset="0"/>
                <a:ea typeface="Tahoma" pitchFamily="34" charset="0"/>
                <a:cs typeface="Times New Roman" pitchFamily="18" charset="0"/>
              </a:rPr>
              <a:t>ALEXANDER PÁLINKA</a:t>
            </a:r>
          </a:p>
        </p:txBody>
      </p:sp>
      <p:sp>
        <p:nvSpPr>
          <p:cNvPr id="17" name="Téglalap 16"/>
          <p:cNvSpPr/>
          <p:nvPr/>
        </p:nvSpPr>
        <p:spPr>
          <a:xfrm>
            <a:off x="0" y="1723406"/>
            <a:ext cx="12192000" cy="9855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latin typeface="Brandon Grotesque Regular" panose="020B0503020203060202" pitchFamily="34" charset="-18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454337" y="4466651"/>
            <a:ext cx="29758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Ezüst minősítés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1123950" y="5129262"/>
            <a:ext cx="45438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err="1">
                <a:latin typeface="Malgun Gothic" panose="020B0503020000020004" pitchFamily="34" charset="-127"/>
                <a:ea typeface="Malgun Gothic" panose="020B0503020000020004" pitchFamily="34" charset="-127"/>
              </a:rPr>
              <a:t>Miléna</a:t>
            </a:r>
            <a:r>
              <a:rPr lang="hu-HU" sz="2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 Szőlő - Málna vegyespálinka – 2019</a:t>
            </a:r>
          </a:p>
          <a:p>
            <a:r>
              <a:rPr lang="hu-HU" sz="2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W55 Vilmoskörte pálinka – 2019</a:t>
            </a:r>
          </a:p>
          <a:p>
            <a:r>
              <a:rPr lang="hu-HU" sz="2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Ágyas Szilva pálinka – 2019 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454337" y="3125216"/>
            <a:ext cx="29758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Arany minősítés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1123950" y="3627754"/>
            <a:ext cx="41040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err="1"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Irsai</a:t>
            </a:r>
            <a:r>
              <a:rPr lang="hu-HU" sz="2000" dirty="0"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 Olivér Szőlő pálinka – 2019</a:t>
            </a:r>
          </a:p>
        </p:txBody>
      </p:sp>
      <p:sp>
        <p:nvSpPr>
          <p:cNvPr id="10" name="Szövegdoboz 9">
            <a:extLst>
              <a:ext uri="{FF2B5EF4-FFF2-40B4-BE49-F238E27FC236}">
                <a16:creationId xmlns="" xmlns:a16="http://schemas.microsoft.com/office/drawing/2014/main" id="{C7AD9FAE-5FE4-4340-BF6F-884776F5264E}"/>
              </a:ext>
            </a:extLst>
          </p:cNvPr>
          <p:cNvSpPr txBox="1"/>
          <p:nvPr/>
        </p:nvSpPr>
        <p:spPr>
          <a:xfrm>
            <a:off x="5949811" y="4304700"/>
            <a:ext cx="28120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Bronz minősítés</a:t>
            </a:r>
          </a:p>
        </p:txBody>
      </p:sp>
      <p:sp>
        <p:nvSpPr>
          <p:cNvPr id="11" name="Szövegdoboz 10">
            <a:extLst>
              <a:ext uri="{FF2B5EF4-FFF2-40B4-BE49-F238E27FC236}">
                <a16:creationId xmlns="" xmlns:a16="http://schemas.microsoft.com/office/drawing/2014/main" id="{E61A3001-CFCD-467D-A17E-84BD251DF4FD}"/>
              </a:ext>
            </a:extLst>
          </p:cNvPr>
          <p:cNvSpPr txBox="1"/>
          <p:nvPr/>
        </p:nvSpPr>
        <p:spPr>
          <a:xfrm>
            <a:off x="6808311" y="4928316"/>
            <a:ext cx="47709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Érlelt Szilva pálinka – 2019  </a:t>
            </a:r>
          </a:p>
          <a:p>
            <a:r>
              <a:rPr lang="hu-HU" sz="2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Szilva pálinka – 2019 </a:t>
            </a:r>
          </a:p>
          <a:p>
            <a:r>
              <a:rPr lang="hu-HU" sz="2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Birs pálinka – 2018 </a:t>
            </a:r>
          </a:p>
          <a:p>
            <a:r>
              <a:rPr lang="hu-HU" sz="2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Kajszibarack pálinka – 2019 </a:t>
            </a:r>
          </a:p>
        </p:txBody>
      </p:sp>
      <p:pic>
        <p:nvPicPr>
          <p:cNvPr id="8" name="Kép 7">
            <a:extLst>
              <a:ext uri="{FF2B5EF4-FFF2-40B4-BE49-F238E27FC236}">
                <a16:creationId xmlns="" xmlns:a16="http://schemas.microsoft.com/office/drawing/2014/main" id="{6E36547E-92B5-439F-8D55-EC1D9BC4C3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4423" y="2143571"/>
            <a:ext cx="2213627" cy="2161129"/>
          </a:xfrm>
          <a:prstGeom prst="rect">
            <a:avLst/>
          </a:prstGeom>
        </p:spPr>
      </p:pic>
      <p:sp>
        <p:nvSpPr>
          <p:cNvPr id="12" name="Téglalap 11">
            <a:extLst>
              <a:ext uri="{FF2B5EF4-FFF2-40B4-BE49-F238E27FC236}">
                <a16:creationId xmlns="" xmlns:a16="http://schemas.microsoft.com/office/drawing/2014/main" id="{2360F77C-69EE-4B38-B0FD-08BBF6CA0CB6}"/>
              </a:ext>
            </a:extLst>
          </p:cNvPr>
          <p:cNvSpPr/>
          <p:nvPr/>
        </p:nvSpPr>
        <p:spPr>
          <a:xfrm>
            <a:off x="0" y="-573792"/>
            <a:ext cx="12192000" cy="223380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sz="1200" b="1" dirty="0">
              <a:solidFill>
                <a:schemeClr val="tx2">
                  <a:lumMod val="75000"/>
                </a:schemeClr>
              </a:solidFill>
              <a:ea typeface="Tahoma" pitchFamily="34" charset="0"/>
              <a:cs typeface="Times New Roman" pitchFamily="18" charset="0"/>
            </a:endParaRPr>
          </a:p>
          <a:p>
            <a:pPr algn="ctr"/>
            <a:r>
              <a:rPr lang="hu-HU" sz="2800" b="1" dirty="0">
                <a:solidFill>
                  <a:schemeClr val="tx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2020. évi </a:t>
            </a:r>
          </a:p>
          <a:p>
            <a:pPr algn="ctr"/>
            <a:r>
              <a:rPr lang="hu-HU" sz="2800" b="1" dirty="0">
                <a:solidFill>
                  <a:schemeClr val="tx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Országos Pálinka- és </a:t>
            </a:r>
          </a:p>
          <a:p>
            <a:pPr algn="ctr"/>
            <a:r>
              <a:rPr lang="hu-HU" sz="2800" b="1" dirty="0">
                <a:solidFill>
                  <a:schemeClr val="tx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Törkölypálinka Verseny </a:t>
            </a:r>
          </a:p>
          <a:p>
            <a:pPr algn="ctr"/>
            <a:endParaRPr lang="hu-HU" sz="1200" b="1" dirty="0">
              <a:solidFill>
                <a:srgbClr val="C00000"/>
              </a:solidFill>
              <a:latin typeface="Caladea" panose="02040503050406030204" pitchFamily="18" charset="-18"/>
              <a:ea typeface="Tahoma" pitchFamily="34" charset="0"/>
              <a:cs typeface="Aparajita" panose="020B0604020202020204" pitchFamily="34" charset="0"/>
            </a:endParaRPr>
          </a:p>
          <a:p>
            <a:pPr algn="ctr"/>
            <a:r>
              <a:rPr lang="hu-HU" sz="2500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parajita" panose="020B0604020202020204" pitchFamily="34" charset="0"/>
              </a:rPr>
              <a:t>Arany-, ezüst-, bronzminősítésű pálinkák</a:t>
            </a:r>
          </a:p>
        </p:txBody>
      </p:sp>
      <p:pic>
        <p:nvPicPr>
          <p:cNvPr id="2" name="Kép 1">
            <a:extLst>
              <a:ext uri="{FF2B5EF4-FFF2-40B4-BE49-F238E27FC236}">
                <a16:creationId xmlns="" xmlns:a16="http://schemas.microsoft.com/office/drawing/2014/main" id="{E84A45A8-E60E-4A64-9378-266234E1E5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988" y="-115324"/>
            <a:ext cx="1800200" cy="1028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53573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églalap 15"/>
          <p:cNvSpPr/>
          <p:nvPr/>
        </p:nvSpPr>
        <p:spPr>
          <a:xfrm>
            <a:off x="2974502" y="2795448"/>
            <a:ext cx="4681519" cy="6206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b="1" dirty="0">
                <a:solidFill>
                  <a:srgbClr val="C00000"/>
                </a:solidFill>
                <a:latin typeface="Sitka Banner" panose="02000505000000020004" pitchFamily="2" charset="0"/>
                <a:ea typeface="Tahoma" pitchFamily="34" charset="0"/>
                <a:cs typeface="Times New Roman" pitchFamily="18" charset="0"/>
              </a:rPr>
              <a:t>BAJAI PÁLINKA</a:t>
            </a:r>
          </a:p>
        </p:txBody>
      </p:sp>
      <p:sp>
        <p:nvSpPr>
          <p:cNvPr id="17" name="Téglalap 16"/>
          <p:cNvSpPr/>
          <p:nvPr/>
        </p:nvSpPr>
        <p:spPr>
          <a:xfrm>
            <a:off x="0" y="2282233"/>
            <a:ext cx="12192000" cy="13303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latin typeface="Brandon Grotesque Regular" panose="020B0503020203060202" pitchFamily="34" charset="-18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6472403" y="4468512"/>
            <a:ext cx="29758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Bronz minősítés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7113415" y="5147755"/>
            <a:ext cx="43831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Cigánymeggy pálinka – 2019</a:t>
            </a:r>
          </a:p>
          <a:p>
            <a:r>
              <a:rPr lang="hu-HU" sz="2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 Kajszibarack pálinka – 2019 </a:t>
            </a:r>
          </a:p>
          <a:p>
            <a:r>
              <a:rPr lang="hu-HU" sz="2000" dirty="0" err="1">
                <a:latin typeface="Malgun Gothic" panose="020B0503020000020004" pitchFamily="34" charset="-127"/>
                <a:ea typeface="Malgun Gothic" panose="020B0503020000020004" pitchFamily="34" charset="-127"/>
              </a:rPr>
              <a:t>Vadala</a:t>
            </a:r>
            <a:r>
              <a:rPr lang="hu-HU" sz="2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 pálinka – 2019 </a:t>
            </a:r>
          </a:p>
          <a:p>
            <a:r>
              <a:rPr lang="hu-HU" sz="2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Fekete Berkenye pálinka – 2019 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664968" y="3864059"/>
            <a:ext cx="29758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Ezüst minősítés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1254251" y="4529996"/>
            <a:ext cx="52181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Katinka Szilva pálinka – 2019 </a:t>
            </a:r>
          </a:p>
          <a:p>
            <a:r>
              <a:rPr lang="hu-HU" sz="2000" dirty="0"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Fekete Ribizli pálinka – 2019</a:t>
            </a:r>
          </a:p>
          <a:p>
            <a:r>
              <a:rPr lang="hu-HU" sz="2000" dirty="0" err="1"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Irsai</a:t>
            </a:r>
            <a:r>
              <a:rPr lang="hu-HU" sz="2000" dirty="0"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 Olivér Szőlő pálinka – 2019</a:t>
            </a:r>
          </a:p>
          <a:p>
            <a:r>
              <a:rPr lang="hu-HU" sz="2000" dirty="0"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Cserszegi Fűszeres Törköly pálinka – 2019</a:t>
            </a:r>
          </a:p>
          <a:p>
            <a:r>
              <a:rPr lang="hu-HU" sz="2000" dirty="0"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Faeper pálinka – 2019</a:t>
            </a:r>
          </a:p>
          <a:p>
            <a:r>
              <a:rPr lang="hu-HU" sz="2000" dirty="0"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Bodza pálinka – 2019 </a:t>
            </a:r>
          </a:p>
        </p:txBody>
      </p:sp>
      <p:pic>
        <p:nvPicPr>
          <p:cNvPr id="6" name="Kép 5">
            <a:extLst>
              <a:ext uri="{FF2B5EF4-FFF2-40B4-BE49-F238E27FC236}">
                <a16:creationId xmlns="" xmlns:a16="http://schemas.microsoft.com/office/drawing/2014/main" id="{F58EA694-6A37-41FC-B514-368EEDC658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1182" y="2701610"/>
            <a:ext cx="2716564" cy="1448834"/>
          </a:xfrm>
          <a:prstGeom prst="rect">
            <a:avLst/>
          </a:prstGeom>
        </p:spPr>
      </p:pic>
      <p:sp>
        <p:nvSpPr>
          <p:cNvPr id="8" name="Téglalap 7">
            <a:extLst>
              <a:ext uri="{FF2B5EF4-FFF2-40B4-BE49-F238E27FC236}">
                <a16:creationId xmlns="" xmlns:a16="http://schemas.microsoft.com/office/drawing/2014/main" id="{3DF82BA0-44B7-4076-BEB6-C6B3D87028D6}"/>
              </a:ext>
            </a:extLst>
          </p:cNvPr>
          <p:cNvSpPr/>
          <p:nvPr/>
        </p:nvSpPr>
        <p:spPr>
          <a:xfrm>
            <a:off x="0" y="-22811"/>
            <a:ext cx="12192000" cy="223380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sz="1200" b="1" dirty="0">
              <a:solidFill>
                <a:schemeClr val="tx2">
                  <a:lumMod val="75000"/>
                </a:schemeClr>
              </a:solidFill>
              <a:ea typeface="Tahoma" pitchFamily="34" charset="0"/>
              <a:cs typeface="Times New Roman" pitchFamily="18" charset="0"/>
            </a:endParaRPr>
          </a:p>
          <a:p>
            <a:pPr algn="ctr"/>
            <a:r>
              <a:rPr lang="hu-HU" sz="2800" b="1" dirty="0">
                <a:solidFill>
                  <a:schemeClr val="tx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2020. évi </a:t>
            </a:r>
          </a:p>
          <a:p>
            <a:pPr algn="ctr"/>
            <a:r>
              <a:rPr lang="hu-HU" sz="2800" b="1" dirty="0">
                <a:solidFill>
                  <a:schemeClr val="tx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Országos Pálinka- és </a:t>
            </a:r>
          </a:p>
          <a:p>
            <a:pPr algn="ctr"/>
            <a:r>
              <a:rPr lang="hu-HU" sz="2800" b="1" dirty="0">
                <a:solidFill>
                  <a:schemeClr val="tx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Törkölypálinka Verseny </a:t>
            </a:r>
          </a:p>
          <a:p>
            <a:pPr algn="ctr"/>
            <a:endParaRPr lang="hu-HU" sz="1200" b="1" dirty="0">
              <a:solidFill>
                <a:srgbClr val="C00000"/>
              </a:solidFill>
              <a:latin typeface="Caladea" panose="02040503050406030204" pitchFamily="18" charset="-18"/>
              <a:ea typeface="Tahoma" pitchFamily="34" charset="0"/>
              <a:cs typeface="Aparajita" panose="020B0604020202020204" pitchFamily="34" charset="0"/>
            </a:endParaRPr>
          </a:p>
          <a:p>
            <a:pPr algn="ctr"/>
            <a:r>
              <a:rPr lang="hu-HU" sz="2500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parajita" panose="020B0604020202020204" pitchFamily="34" charset="0"/>
              </a:rPr>
              <a:t>Arany-, ezüst-, bronzminősítésű pálinkák</a:t>
            </a:r>
          </a:p>
        </p:txBody>
      </p:sp>
      <p:pic>
        <p:nvPicPr>
          <p:cNvPr id="2" name="Kép 1">
            <a:extLst>
              <a:ext uri="{FF2B5EF4-FFF2-40B4-BE49-F238E27FC236}">
                <a16:creationId xmlns="" xmlns:a16="http://schemas.microsoft.com/office/drawing/2014/main" id="{6CE8DED3-EAC4-4845-9AD5-7D8645FA17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428" y="389012"/>
            <a:ext cx="1800200" cy="1028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64703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églalap 15"/>
          <p:cNvSpPr/>
          <p:nvPr/>
        </p:nvSpPr>
        <p:spPr>
          <a:xfrm>
            <a:off x="2883062" y="2373207"/>
            <a:ext cx="4681519" cy="6206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b="1" dirty="0">
                <a:solidFill>
                  <a:srgbClr val="C00000"/>
                </a:solidFill>
                <a:latin typeface="Sitka Banner" panose="02000505000000020004" pitchFamily="2" charset="0"/>
                <a:ea typeface="Tahoma" pitchFamily="34" charset="0"/>
                <a:cs typeface="Times New Roman" pitchFamily="18" charset="0"/>
              </a:rPr>
              <a:t>HARMATRÁZÓ PÁLINKAHÁZ</a:t>
            </a:r>
          </a:p>
        </p:txBody>
      </p:sp>
      <p:sp>
        <p:nvSpPr>
          <p:cNvPr id="17" name="Téglalap 16"/>
          <p:cNvSpPr/>
          <p:nvPr/>
        </p:nvSpPr>
        <p:spPr>
          <a:xfrm>
            <a:off x="0" y="2263719"/>
            <a:ext cx="12192000" cy="13745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latin typeface="Brandon Grotesque Regular" panose="020B0503020203060202" pitchFamily="34" charset="-18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1524000" y="5436229"/>
            <a:ext cx="29758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Bronz minősítés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1993655" y="6032234"/>
            <a:ext cx="61271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Harmatrázó Birs-Alma pálinka – 2019 </a:t>
            </a:r>
          </a:p>
          <a:p>
            <a:endParaRPr lang="hu-HU" sz="2000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1524000" y="3013113"/>
            <a:ext cx="2975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Ezüst minősítés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1993655" y="3670673"/>
            <a:ext cx="655042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Harmatrázó Szamóca pálinka – 2020 </a:t>
            </a:r>
          </a:p>
          <a:p>
            <a:r>
              <a:rPr lang="hu-HU" sz="2000" dirty="0"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Harmatrázó Hajnal </a:t>
            </a:r>
            <a:r>
              <a:rPr lang="hu-HU" sz="2000" dirty="0" err="1"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Irsai</a:t>
            </a:r>
            <a:r>
              <a:rPr lang="hu-HU" sz="2000" dirty="0"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 Olivér Szőlő pálinka – 2019</a:t>
            </a:r>
          </a:p>
          <a:p>
            <a:r>
              <a:rPr lang="hu-HU" sz="2000" dirty="0"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Harmatrázó Hajnal Málna-Cseresznye pálinka – 2020</a:t>
            </a:r>
          </a:p>
          <a:p>
            <a:r>
              <a:rPr lang="hu-HU" sz="2000" dirty="0"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Harmatrázó Kajszibarack pálinka – 2020</a:t>
            </a:r>
          </a:p>
          <a:p>
            <a:r>
              <a:rPr lang="hu-HU" sz="2000" dirty="0"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Harmatrázó Cigánymeggy pálinka – 2019 </a:t>
            </a:r>
          </a:p>
        </p:txBody>
      </p:sp>
      <p:pic>
        <p:nvPicPr>
          <p:cNvPr id="2" name="Kép 1">
            <a:extLst>
              <a:ext uri="{FF2B5EF4-FFF2-40B4-BE49-F238E27FC236}">
                <a16:creationId xmlns="" xmlns:a16="http://schemas.microsoft.com/office/drawing/2014/main" id="{714B83A1-1EAA-4ED6-8A9A-D9CAC13237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1186" y="2993895"/>
            <a:ext cx="2390914" cy="1800752"/>
          </a:xfrm>
          <a:prstGeom prst="rect">
            <a:avLst/>
          </a:prstGeom>
        </p:spPr>
      </p:pic>
      <p:sp>
        <p:nvSpPr>
          <p:cNvPr id="3" name="Téglalap 2">
            <a:extLst>
              <a:ext uri="{FF2B5EF4-FFF2-40B4-BE49-F238E27FC236}">
                <a16:creationId xmlns="" xmlns:a16="http://schemas.microsoft.com/office/drawing/2014/main" id="{5444D742-E8D6-412E-A92D-BB35A6C1F5F8}"/>
              </a:ext>
            </a:extLst>
          </p:cNvPr>
          <p:cNvSpPr/>
          <p:nvPr/>
        </p:nvSpPr>
        <p:spPr>
          <a:xfrm>
            <a:off x="0" y="-22811"/>
            <a:ext cx="12192000" cy="223380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sz="1200" b="1" dirty="0">
              <a:solidFill>
                <a:schemeClr val="tx2">
                  <a:lumMod val="75000"/>
                </a:schemeClr>
              </a:solidFill>
              <a:ea typeface="Tahoma" pitchFamily="34" charset="0"/>
              <a:cs typeface="Times New Roman" pitchFamily="18" charset="0"/>
            </a:endParaRPr>
          </a:p>
          <a:p>
            <a:pPr algn="ctr"/>
            <a:r>
              <a:rPr lang="hu-HU" sz="2800" b="1" dirty="0">
                <a:solidFill>
                  <a:schemeClr val="tx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2020. évi </a:t>
            </a:r>
          </a:p>
          <a:p>
            <a:pPr algn="ctr"/>
            <a:r>
              <a:rPr lang="hu-HU" sz="2800" b="1" dirty="0">
                <a:solidFill>
                  <a:schemeClr val="tx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Országos Pálinka- és </a:t>
            </a:r>
          </a:p>
          <a:p>
            <a:pPr algn="ctr"/>
            <a:r>
              <a:rPr lang="hu-HU" sz="2800" b="1" dirty="0">
                <a:solidFill>
                  <a:schemeClr val="tx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Törkölypálinka Verseny </a:t>
            </a:r>
          </a:p>
          <a:p>
            <a:pPr algn="ctr"/>
            <a:endParaRPr lang="hu-HU" sz="1200" b="1" dirty="0">
              <a:solidFill>
                <a:srgbClr val="C00000"/>
              </a:solidFill>
              <a:latin typeface="Caladea" panose="02040503050406030204" pitchFamily="18" charset="-18"/>
              <a:ea typeface="Tahoma" pitchFamily="34" charset="0"/>
              <a:cs typeface="Aparajita" panose="020B0604020202020204" pitchFamily="34" charset="0"/>
            </a:endParaRPr>
          </a:p>
          <a:p>
            <a:pPr algn="ctr"/>
            <a:r>
              <a:rPr lang="hu-HU" sz="2500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parajita" panose="020B0604020202020204" pitchFamily="34" charset="0"/>
              </a:rPr>
              <a:t>Arany-, ezüst-, bronzminősítésű pálinkák</a:t>
            </a:r>
          </a:p>
        </p:txBody>
      </p:sp>
      <p:pic>
        <p:nvPicPr>
          <p:cNvPr id="6" name="Kép 5">
            <a:extLst>
              <a:ext uri="{FF2B5EF4-FFF2-40B4-BE49-F238E27FC236}">
                <a16:creationId xmlns="" xmlns:a16="http://schemas.microsoft.com/office/drawing/2014/main" id="{A5D579DA-5CED-450A-8F68-4C996095E2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555" y="542666"/>
            <a:ext cx="1800200" cy="1028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02102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églalap 15"/>
          <p:cNvSpPr/>
          <p:nvPr/>
        </p:nvSpPr>
        <p:spPr>
          <a:xfrm>
            <a:off x="3312726" y="2049528"/>
            <a:ext cx="3893141" cy="6305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b="1" dirty="0">
                <a:solidFill>
                  <a:srgbClr val="C00000"/>
                </a:solidFill>
                <a:latin typeface="Sitka Banner" panose="02000505000000020004" pitchFamily="2" charset="0"/>
                <a:ea typeface="Tahoma" pitchFamily="34" charset="0"/>
                <a:cs typeface="Times New Roman" pitchFamily="18" charset="0"/>
              </a:rPr>
              <a:t>ZSOLDOS PÁLINKA</a:t>
            </a:r>
          </a:p>
        </p:txBody>
      </p:sp>
      <p:sp>
        <p:nvSpPr>
          <p:cNvPr id="17" name="Téglalap 16"/>
          <p:cNvSpPr/>
          <p:nvPr/>
        </p:nvSpPr>
        <p:spPr>
          <a:xfrm>
            <a:off x="0" y="1713881"/>
            <a:ext cx="12192000" cy="11707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latin typeface="Brandon Grotesque Regular" panose="020B0503020203060202" pitchFamily="34" charset="-18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515791" y="4481933"/>
            <a:ext cx="29758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Ezüst minősítés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1083142" y="5009389"/>
            <a:ext cx="477091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Zsoldos Kajszibarack pálinka – 2019</a:t>
            </a:r>
          </a:p>
          <a:p>
            <a:r>
              <a:rPr lang="hu-HU" sz="2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Zsoldos Alma pálinka – 2018</a:t>
            </a:r>
          </a:p>
          <a:p>
            <a:r>
              <a:rPr lang="hu-HU" sz="2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Esküvő Alma - Birs gyümölcspálinka – 2020 </a:t>
            </a:r>
          </a:p>
          <a:p>
            <a:r>
              <a:rPr lang="hu-HU" sz="2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Zsoldos  </a:t>
            </a:r>
            <a:r>
              <a:rPr lang="hu-HU" sz="2000" dirty="0" err="1">
                <a:latin typeface="Malgun Gothic" panose="020B0503020000020004" pitchFamily="34" charset="-127"/>
                <a:ea typeface="Malgun Gothic" panose="020B0503020000020004" pitchFamily="34" charset="-127"/>
              </a:rPr>
              <a:t>Irsai</a:t>
            </a:r>
            <a:r>
              <a:rPr lang="hu-HU" sz="2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 Olivér Szőlő pálinka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711382" y="3156445"/>
            <a:ext cx="29758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Arany minősítés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1083142" y="3845206"/>
            <a:ext cx="42412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Zsoldos Ribizli pálinka – 2017-18</a:t>
            </a:r>
          </a:p>
        </p:txBody>
      </p:sp>
      <p:sp>
        <p:nvSpPr>
          <p:cNvPr id="10" name="Szövegdoboz 9">
            <a:extLst>
              <a:ext uri="{FF2B5EF4-FFF2-40B4-BE49-F238E27FC236}">
                <a16:creationId xmlns="" xmlns:a16="http://schemas.microsoft.com/office/drawing/2014/main" id="{C7AD9FAE-5FE4-4340-BF6F-884776F5264E}"/>
              </a:ext>
            </a:extLst>
          </p:cNvPr>
          <p:cNvSpPr txBox="1"/>
          <p:nvPr/>
        </p:nvSpPr>
        <p:spPr>
          <a:xfrm>
            <a:off x="6363627" y="4045261"/>
            <a:ext cx="28120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Bronz minősítés</a:t>
            </a:r>
          </a:p>
        </p:txBody>
      </p:sp>
      <p:sp>
        <p:nvSpPr>
          <p:cNvPr id="11" name="Szövegdoboz 10">
            <a:extLst>
              <a:ext uri="{FF2B5EF4-FFF2-40B4-BE49-F238E27FC236}">
                <a16:creationId xmlns="" xmlns:a16="http://schemas.microsoft.com/office/drawing/2014/main" id="{E61A3001-CFCD-467D-A17E-84BD251DF4FD}"/>
              </a:ext>
            </a:extLst>
          </p:cNvPr>
          <p:cNvSpPr txBox="1"/>
          <p:nvPr/>
        </p:nvSpPr>
        <p:spPr>
          <a:xfrm>
            <a:off x="6905298" y="4684036"/>
            <a:ext cx="47709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Zsoldos Cseresznye pálinka – 2018-19  </a:t>
            </a:r>
          </a:p>
          <a:p>
            <a:r>
              <a:rPr lang="hu-HU" sz="2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Zsoldos Meggy pálinka – 2017-18</a:t>
            </a:r>
          </a:p>
          <a:p>
            <a:r>
              <a:rPr lang="hu-HU" sz="2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Zsoldos Szilva pálinka – 2017-18 </a:t>
            </a:r>
          </a:p>
          <a:p>
            <a:r>
              <a:rPr lang="hu-HU" sz="2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Érlelt Alma pálinka – 2020 </a:t>
            </a:r>
          </a:p>
        </p:txBody>
      </p:sp>
      <p:pic>
        <p:nvPicPr>
          <p:cNvPr id="2" name="Kép 1">
            <a:extLst>
              <a:ext uri="{FF2B5EF4-FFF2-40B4-BE49-F238E27FC236}">
                <a16:creationId xmlns="" xmlns:a16="http://schemas.microsoft.com/office/drawing/2014/main" id="{BE3C61FA-4CDB-4F9B-A07E-0A410C3ADB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3567" y="2164112"/>
            <a:ext cx="3067051" cy="1176338"/>
          </a:xfrm>
          <a:prstGeom prst="rect">
            <a:avLst/>
          </a:prstGeom>
        </p:spPr>
      </p:pic>
      <p:sp>
        <p:nvSpPr>
          <p:cNvPr id="3" name="Téglalap 2">
            <a:extLst>
              <a:ext uri="{FF2B5EF4-FFF2-40B4-BE49-F238E27FC236}">
                <a16:creationId xmlns="" xmlns:a16="http://schemas.microsoft.com/office/drawing/2014/main" id="{6C4A8CDE-BA86-445E-B901-0616B5020295}"/>
              </a:ext>
            </a:extLst>
          </p:cNvPr>
          <p:cNvSpPr/>
          <p:nvPr/>
        </p:nvSpPr>
        <p:spPr>
          <a:xfrm>
            <a:off x="0" y="-573792"/>
            <a:ext cx="12192000" cy="223380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sz="1200" b="1" dirty="0">
              <a:solidFill>
                <a:schemeClr val="tx2">
                  <a:lumMod val="75000"/>
                </a:schemeClr>
              </a:solidFill>
              <a:ea typeface="Tahoma" pitchFamily="34" charset="0"/>
              <a:cs typeface="Times New Roman" pitchFamily="18" charset="0"/>
            </a:endParaRPr>
          </a:p>
          <a:p>
            <a:pPr algn="ctr"/>
            <a:r>
              <a:rPr lang="hu-HU" sz="2800" b="1" dirty="0">
                <a:solidFill>
                  <a:schemeClr val="tx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2020. évi </a:t>
            </a:r>
          </a:p>
          <a:p>
            <a:pPr algn="ctr"/>
            <a:r>
              <a:rPr lang="hu-HU" sz="2800" b="1" dirty="0">
                <a:solidFill>
                  <a:schemeClr val="tx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Országos Pálinka- és </a:t>
            </a:r>
          </a:p>
          <a:p>
            <a:pPr algn="ctr"/>
            <a:r>
              <a:rPr lang="hu-HU" sz="2800" b="1" dirty="0">
                <a:solidFill>
                  <a:schemeClr val="tx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Törkölypálinka Verseny </a:t>
            </a:r>
          </a:p>
          <a:p>
            <a:pPr algn="ctr"/>
            <a:endParaRPr lang="hu-HU" sz="1200" b="1" dirty="0">
              <a:solidFill>
                <a:srgbClr val="C00000"/>
              </a:solidFill>
              <a:latin typeface="Caladea" panose="02040503050406030204" pitchFamily="18" charset="-18"/>
              <a:ea typeface="Tahoma" pitchFamily="34" charset="0"/>
              <a:cs typeface="Aparajita" panose="020B0604020202020204" pitchFamily="34" charset="0"/>
            </a:endParaRPr>
          </a:p>
          <a:p>
            <a:pPr algn="ctr"/>
            <a:r>
              <a:rPr lang="hu-HU" sz="2500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parajita" panose="020B0604020202020204" pitchFamily="34" charset="0"/>
              </a:rPr>
              <a:t>Arany-, ezüst-, bronzminősítésű pálinkák</a:t>
            </a:r>
          </a:p>
        </p:txBody>
      </p:sp>
      <p:pic>
        <p:nvPicPr>
          <p:cNvPr id="6" name="Kép 5">
            <a:extLst>
              <a:ext uri="{FF2B5EF4-FFF2-40B4-BE49-F238E27FC236}">
                <a16:creationId xmlns="" xmlns:a16="http://schemas.microsoft.com/office/drawing/2014/main" id="{DEA30430-97A1-4495-B740-D456E75101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441" y="75855"/>
            <a:ext cx="1800200" cy="1028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93842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églalap 15"/>
          <p:cNvSpPr/>
          <p:nvPr/>
        </p:nvSpPr>
        <p:spPr>
          <a:xfrm>
            <a:off x="2213716" y="1933751"/>
            <a:ext cx="6069690" cy="6305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b="1" dirty="0">
                <a:solidFill>
                  <a:srgbClr val="C00000"/>
                </a:solidFill>
                <a:latin typeface="Sitka Banner" panose="02000505000000020004" pitchFamily="2" charset="0"/>
                <a:ea typeface="Tahoma" pitchFamily="34" charset="0"/>
                <a:cs typeface="Times New Roman" pitchFamily="18" charset="0"/>
              </a:rPr>
              <a:t>PRESIDENT PÁLINKA SZALON</a:t>
            </a:r>
          </a:p>
        </p:txBody>
      </p:sp>
      <p:sp>
        <p:nvSpPr>
          <p:cNvPr id="17" name="Téglalap 16"/>
          <p:cNvSpPr/>
          <p:nvPr/>
        </p:nvSpPr>
        <p:spPr>
          <a:xfrm>
            <a:off x="0" y="1736996"/>
            <a:ext cx="12192000" cy="10367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latin typeface="Brandon Grotesque Regular" panose="020B0503020203060202" pitchFamily="34" charset="-18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238632" y="4026104"/>
            <a:ext cx="29758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Ezüst minősítés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654270" y="4564734"/>
            <a:ext cx="6368833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9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Johanna Furmint Szőlő pálinka – 2019</a:t>
            </a:r>
          </a:p>
          <a:p>
            <a:r>
              <a:rPr lang="hu-HU" sz="1900" dirty="0" err="1">
                <a:latin typeface="Malgun Gothic" panose="020B0503020000020004" pitchFamily="34" charset="-127"/>
                <a:ea typeface="Malgun Gothic" panose="020B0503020000020004" pitchFamily="34" charset="-127"/>
              </a:rPr>
              <a:t>Irsai</a:t>
            </a:r>
            <a:r>
              <a:rPr lang="hu-HU" sz="19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 Olivér Szőlő pálinka – 2019</a:t>
            </a:r>
          </a:p>
          <a:p>
            <a:r>
              <a:rPr lang="hu-HU" sz="19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Furmint Szőlő - Bodza Pálinka – 2019</a:t>
            </a:r>
          </a:p>
          <a:p>
            <a:r>
              <a:rPr lang="hu-HU" sz="19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Furmint Szőlő - Birs vegyes-gyümölcspálinka – 2019 </a:t>
            </a:r>
          </a:p>
          <a:p>
            <a:r>
              <a:rPr lang="hu-HU" sz="19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Furmint Szőlő - Kökény vegyes-gyümölcspálinka – 2019 </a:t>
            </a:r>
          </a:p>
          <a:p>
            <a:r>
              <a:rPr lang="hu-HU" sz="19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Johanna Furmint Törköly pálinka – 2019 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238633" y="2679755"/>
            <a:ext cx="29758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Arany minősítés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685567" y="3225981"/>
            <a:ext cx="678446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900" dirty="0" err="1"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Barrique</a:t>
            </a:r>
            <a:r>
              <a:rPr lang="hu-HU" sz="1900" dirty="0"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 Johanna Furmint Szőlő pálinka – 2019</a:t>
            </a:r>
          </a:p>
          <a:p>
            <a:r>
              <a:rPr lang="hu-HU" sz="1900" dirty="0"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Aszú Ágyon érlelt </a:t>
            </a:r>
            <a:r>
              <a:rPr lang="hu-HU" sz="1900" dirty="0" err="1"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Barrique</a:t>
            </a:r>
            <a:r>
              <a:rPr lang="hu-HU" sz="1900" dirty="0"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 Furmint Szőlő pálinka – 2019 </a:t>
            </a:r>
          </a:p>
        </p:txBody>
      </p:sp>
      <p:sp>
        <p:nvSpPr>
          <p:cNvPr id="10" name="Szövegdoboz 9">
            <a:extLst>
              <a:ext uri="{FF2B5EF4-FFF2-40B4-BE49-F238E27FC236}">
                <a16:creationId xmlns="" xmlns:a16="http://schemas.microsoft.com/office/drawing/2014/main" id="{C7AD9FAE-5FE4-4340-BF6F-884776F5264E}"/>
              </a:ext>
            </a:extLst>
          </p:cNvPr>
          <p:cNvSpPr txBox="1"/>
          <p:nvPr/>
        </p:nvSpPr>
        <p:spPr>
          <a:xfrm>
            <a:off x="6877404" y="4410740"/>
            <a:ext cx="28120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Bronz minősítés</a:t>
            </a:r>
          </a:p>
        </p:txBody>
      </p:sp>
      <p:sp>
        <p:nvSpPr>
          <p:cNvPr id="11" name="Szövegdoboz 10">
            <a:extLst>
              <a:ext uri="{FF2B5EF4-FFF2-40B4-BE49-F238E27FC236}">
                <a16:creationId xmlns="" xmlns:a16="http://schemas.microsoft.com/office/drawing/2014/main" id="{E61A3001-CFCD-467D-A17E-84BD251DF4FD}"/>
              </a:ext>
            </a:extLst>
          </p:cNvPr>
          <p:cNvSpPr txBox="1"/>
          <p:nvPr/>
        </p:nvSpPr>
        <p:spPr>
          <a:xfrm>
            <a:off x="7470035" y="4872405"/>
            <a:ext cx="41954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err="1">
                <a:latin typeface="Malgun Gothic" panose="020B0503020000020004" pitchFamily="34" charset="-127"/>
                <a:ea typeface="Malgun Gothic" panose="020B0503020000020004" pitchFamily="34" charset="-127"/>
              </a:rPr>
              <a:t>Lepotica</a:t>
            </a:r>
            <a:r>
              <a:rPr lang="hu-HU" sz="2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 Szilva pálinka - 2019</a:t>
            </a:r>
          </a:p>
        </p:txBody>
      </p:sp>
      <p:pic>
        <p:nvPicPr>
          <p:cNvPr id="2" name="Kép 1">
            <a:extLst>
              <a:ext uri="{FF2B5EF4-FFF2-40B4-BE49-F238E27FC236}">
                <a16:creationId xmlns="" xmlns:a16="http://schemas.microsoft.com/office/drawing/2014/main" id="{26A308F8-2431-42FF-92EB-AB0B3DE23B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7781" y="2126306"/>
            <a:ext cx="1571223" cy="1745087"/>
          </a:xfrm>
          <a:prstGeom prst="rect">
            <a:avLst/>
          </a:prstGeom>
        </p:spPr>
      </p:pic>
      <p:sp>
        <p:nvSpPr>
          <p:cNvPr id="6" name="Téglalap 5">
            <a:extLst>
              <a:ext uri="{FF2B5EF4-FFF2-40B4-BE49-F238E27FC236}">
                <a16:creationId xmlns="" xmlns:a16="http://schemas.microsoft.com/office/drawing/2014/main" id="{6427CEB6-3114-4F37-BB54-548C421ED5D2}"/>
              </a:ext>
            </a:extLst>
          </p:cNvPr>
          <p:cNvSpPr/>
          <p:nvPr/>
        </p:nvSpPr>
        <p:spPr>
          <a:xfrm>
            <a:off x="0" y="-573792"/>
            <a:ext cx="12192000" cy="223380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sz="1200" b="1" dirty="0">
              <a:solidFill>
                <a:schemeClr val="tx2">
                  <a:lumMod val="75000"/>
                </a:schemeClr>
              </a:solidFill>
              <a:ea typeface="Tahoma" pitchFamily="34" charset="0"/>
              <a:cs typeface="Times New Roman" pitchFamily="18" charset="0"/>
            </a:endParaRPr>
          </a:p>
          <a:p>
            <a:pPr algn="ctr"/>
            <a:r>
              <a:rPr lang="hu-HU" sz="2800" b="1" dirty="0">
                <a:solidFill>
                  <a:schemeClr val="tx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2020. évi </a:t>
            </a:r>
          </a:p>
          <a:p>
            <a:pPr algn="ctr"/>
            <a:r>
              <a:rPr lang="hu-HU" sz="2800" b="1" dirty="0">
                <a:solidFill>
                  <a:schemeClr val="tx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Országos Pálinka- és </a:t>
            </a:r>
          </a:p>
          <a:p>
            <a:pPr algn="ctr"/>
            <a:r>
              <a:rPr lang="hu-HU" sz="2800" b="1" dirty="0">
                <a:solidFill>
                  <a:schemeClr val="tx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Törkölypálinka Verseny </a:t>
            </a:r>
          </a:p>
          <a:p>
            <a:pPr algn="ctr"/>
            <a:endParaRPr lang="hu-HU" sz="1200" b="1" dirty="0">
              <a:solidFill>
                <a:srgbClr val="C00000"/>
              </a:solidFill>
              <a:latin typeface="Caladea" panose="02040503050406030204" pitchFamily="18" charset="-18"/>
              <a:ea typeface="Tahoma" pitchFamily="34" charset="0"/>
              <a:cs typeface="Aparajita" panose="020B0604020202020204" pitchFamily="34" charset="0"/>
            </a:endParaRPr>
          </a:p>
          <a:p>
            <a:pPr algn="ctr"/>
            <a:r>
              <a:rPr lang="hu-HU" sz="2500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parajita" panose="020B0604020202020204" pitchFamily="34" charset="0"/>
              </a:rPr>
              <a:t>Arany-, ezüst-, bronzminősítésű pálinkák</a:t>
            </a:r>
          </a:p>
        </p:txBody>
      </p:sp>
      <p:pic>
        <p:nvPicPr>
          <p:cNvPr id="3" name="Kép 2">
            <a:extLst>
              <a:ext uri="{FF2B5EF4-FFF2-40B4-BE49-F238E27FC236}">
                <a16:creationId xmlns="" xmlns:a16="http://schemas.microsoft.com/office/drawing/2014/main" id="{1FAE18E1-CFE1-439B-9530-5B79758240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783" y="-69786"/>
            <a:ext cx="1800200" cy="1028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15265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églalap 13"/>
          <p:cNvSpPr/>
          <p:nvPr/>
        </p:nvSpPr>
        <p:spPr>
          <a:xfrm>
            <a:off x="0" y="-22811"/>
            <a:ext cx="12192000" cy="223380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sz="1200" b="1" dirty="0">
              <a:solidFill>
                <a:schemeClr val="tx2">
                  <a:lumMod val="75000"/>
                </a:schemeClr>
              </a:solidFill>
              <a:ea typeface="Tahoma" pitchFamily="34" charset="0"/>
              <a:cs typeface="Times New Roman" pitchFamily="18" charset="0"/>
            </a:endParaRPr>
          </a:p>
          <a:p>
            <a:pPr algn="ctr"/>
            <a:r>
              <a:rPr lang="hu-HU" sz="2800" b="1" dirty="0">
                <a:solidFill>
                  <a:schemeClr val="tx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2020. évi </a:t>
            </a:r>
          </a:p>
          <a:p>
            <a:pPr algn="ctr"/>
            <a:r>
              <a:rPr lang="hu-HU" sz="2800" b="1" dirty="0">
                <a:solidFill>
                  <a:schemeClr val="tx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Országos Pálinka- és </a:t>
            </a:r>
          </a:p>
          <a:p>
            <a:pPr algn="ctr"/>
            <a:r>
              <a:rPr lang="hu-HU" sz="2800" b="1" dirty="0">
                <a:solidFill>
                  <a:schemeClr val="tx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Törkölypálinka Verseny </a:t>
            </a:r>
          </a:p>
          <a:p>
            <a:pPr algn="ctr"/>
            <a:endParaRPr lang="hu-HU" sz="1200" b="1" dirty="0">
              <a:solidFill>
                <a:srgbClr val="C00000"/>
              </a:solidFill>
              <a:latin typeface="Caladea" panose="02040503050406030204" pitchFamily="18" charset="-18"/>
              <a:ea typeface="Tahoma" pitchFamily="34" charset="0"/>
              <a:cs typeface="Aparajita" panose="020B0604020202020204" pitchFamily="34" charset="0"/>
            </a:endParaRPr>
          </a:p>
          <a:p>
            <a:pPr algn="ctr"/>
            <a:r>
              <a:rPr lang="hu-HU" sz="2500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parajita" panose="020B0604020202020204" pitchFamily="34" charset="0"/>
              </a:rPr>
              <a:t>Arany-, ezüst-, bronzminősítésű pálinkák</a:t>
            </a:r>
          </a:p>
        </p:txBody>
      </p:sp>
      <p:sp>
        <p:nvSpPr>
          <p:cNvPr id="16" name="Téglalap 15"/>
          <p:cNvSpPr/>
          <p:nvPr/>
        </p:nvSpPr>
        <p:spPr>
          <a:xfrm>
            <a:off x="2830326" y="2360148"/>
            <a:ext cx="4606650" cy="6305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b="1" dirty="0">
                <a:solidFill>
                  <a:srgbClr val="C00000"/>
                </a:solidFill>
                <a:latin typeface="Sitka Banner" panose="02000505000000020004" pitchFamily="2" charset="0"/>
                <a:ea typeface="Tahoma" pitchFamily="34" charset="0"/>
                <a:cs typeface="Times New Roman" pitchFamily="18" charset="0"/>
              </a:rPr>
              <a:t>FENEGYEREK PÁLINKA</a:t>
            </a:r>
          </a:p>
        </p:txBody>
      </p:sp>
      <p:pic>
        <p:nvPicPr>
          <p:cNvPr id="15" name="Kép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686" y="103562"/>
            <a:ext cx="1800200" cy="1028685"/>
          </a:xfrm>
          <a:prstGeom prst="rect">
            <a:avLst/>
          </a:prstGeom>
        </p:spPr>
      </p:pic>
      <p:sp>
        <p:nvSpPr>
          <p:cNvPr id="17" name="Téglalap 16"/>
          <p:cNvSpPr/>
          <p:nvPr/>
        </p:nvSpPr>
        <p:spPr>
          <a:xfrm>
            <a:off x="0" y="2244447"/>
            <a:ext cx="12192000" cy="9291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latin typeface="Brandon Grotesque Regular" panose="020B0503020203060202" pitchFamily="34" charset="-18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5193941" y="3260588"/>
            <a:ext cx="29758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Ezüst minősítés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5193941" y="4006523"/>
            <a:ext cx="475234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900" dirty="0" err="1">
                <a:latin typeface="Malgun Gothic" panose="020B0503020000020004" pitchFamily="34" charset="-127"/>
                <a:ea typeface="Malgun Gothic" panose="020B0503020000020004" pitchFamily="34" charset="-127"/>
              </a:rPr>
              <a:t>Irsai</a:t>
            </a:r>
            <a:r>
              <a:rPr lang="hu-HU" sz="19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 Olivér 68-as Fenegyerek Szőlő pálinka - 2020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706883" y="3198167"/>
            <a:ext cx="29758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Arany minősítés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706883" y="4067521"/>
            <a:ext cx="3804157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900" dirty="0"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Sajmeggy 68-as Fenegyerek pálinka – 2020</a:t>
            </a:r>
          </a:p>
          <a:p>
            <a:r>
              <a:rPr lang="hu-HU" sz="1900" dirty="0"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Fenegyerek Törköly pálinka – 2019 </a:t>
            </a:r>
          </a:p>
          <a:p>
            <a:r>
              <a:rPr lang="hu-HU" sz="1900" dirty="0"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Fenegyerek Vegyes pálinka – 2019</a:t>
            </a:r>
          </a:p>
        </p:txBody>
      </p:sp>
      <p:sp>
        <p:nvSpPr>
          <p:cNvPr id="10" name="Szövegdoboz 9">
            <a:extLst>
              <a:ext uri="{FF2B5EF4-FFF2-40B4-BE49-F238E27FC236}">
                <a16:creationId xmlns="" xmlns:a16="http://schemas.microsoft.com/office/drawing/2014/main" id="{C7AD9FAE-5FE4-4340-BF6F-884776F5264E}"/>
              </a:ext>
            </a:extLst>
          </p:cNvPr>
          <p:cNvSpPr txBox="1"/>
          <p:nvPr/>
        </p:nvSpPr>
        <p:spPr>
          <a:xfrm>
            <a:off x="5133651" y="4929747"/>
            <a:ext cx="28120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Bronz minősítés</a:t>
            </a:r>
          </a:p>
        </p:txBody>
      </p:sp>
      <p:sp>
        <p:nvSpPr>
          <p:cNvPr id="11" name="Szövegdoboz 10">
            <a:extLst>
              <a:ext uri="{FF2B5EF4-FFF2-40B4-BE49-F238E27FC236}">
                <a16:creationId xmlns="" xmlns:a16="http://schemas.microsoft.com/office/drawing/2014/main" id="{E61A3001-CFCD-467D-A17E-84BD251DF4FD}"/>
              </a:ext>
            </a:extLst>
          </p:cNvPr>
          <p:cNvSpPr txBox="1"/>
          <p:nvPr/>
        </p:nvSpPr>
        <p:spPr>
          <a:xfrm>
            <a:off x="5193941" y="5516918"/>
            <a:ext cx="4752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Fenegyerek Meggy pálinka – 2020 </a:t>
            </a:r>
          </a:p>
        </p:txBody>
      </p:sp>
      <p:pic>
        <p:nvPicPr>
          <p:cNvPr id="6" name="Kép 5">
            <a:extLst>
              <a:ext uri="{FF2B5EF4-FFF2-40B4-BE49-F238E27FC236}">
                <a16:creationId xmlns="" xmlns:a16="http://schemas.microsoft.com/office/drawing/2014/main" id="{9A61D755-9EAB-4A66-B58C-17123D0055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1380" y="2609197"/>
            <a:ext cx="2539237" cy="819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95115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églalap 13"/>
          <p:cNvSpPr/>
          <p:nvPr/>
        </p:nvSpPr>
        <p:spPr>
          <a:xfrm>
            <a:off x="0" y="-22811"/>
            <a:ext cx="12192000" cy="223380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sz="1200" b="1" dirty="0">
              <a:solidFill>
                <a:schemeClr val="tx2">
                  <a:lumMod val="75000"/>
                </a:schemeClr>
              </a:solidFill>
              <a:ea typeface="Tahoma" pitchFamily="34" charset="0"/>
              <a:cs typeface="Times New Roman" pitchFamily="18" charset="0"/>
            </a:endParaRPr>
          </a:p>
          <a:p>
            <a:pPr algn="ctr"/>
            <a:r>
              <a:rPr lang="hu-HU" sz="2800" b="1" dirty="0">
                <a:solidFill>
                  <a:schemeClr val="tx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2020. évi </a:t>
            </a:r>
          </a:p>
          <a:p>
            <a:pPr algn="ctr"/>
            <a:r>
              <a:rPr lang="hu-HU" sz="2800" b="1" dirty="0">
                <a:solidFill>
                  <a:schemeClr val="tx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Országos Pálinka- és </a:t>
            </a:r>
          </a:p>
          <a:p>
            <a:pPr algn="ctr"/>
            <a:r>
              <a:rPr lang="hu-HU" sz="2800" b="1" dirty="0">
                <a:solidFill>
                  <a:schemeClr val="tx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Törkölypálinka Verseny </a:t>
            </a:r>
          </a:p>
          <a:p>
            <a:pPr algn="ctr"/>
            <a:endParaRPr lang="hu-HU" sz="1200" b="1" dirty="0">
              <a:solidFill>
                <a:srgbClr val="C00000"/>
              </a:solidFill>
              <a:latin typeface="Caladea" panose="02040503050406030204" pitchFamily="18" charset="-18"/>
              <a:ea typeface="Tahoma" pitchFamily="34" charset="0"/>
              <a:cs typeface="Aparajita" panose="020B0604020202020204" pitchFamily="34" charset="0"/>
            </a:endParaRPr>
          </a:p>
          <a:p>
            <a:pPr algn="ctr"/>
            <a:r>
              <a:rPr lang="hu-HU" sz="2500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parajita" panose="020B0604020202020204" pitchFamily="34" charset="0"/>
              </a:rPr>
              <a:t>Arany-, ezüst-, bronzminősítésű pálinkák</a:t>
            </a:r>
          </a:p>
        </p:txBody>
      </p:sp>
      <p:sp>
        <p:nvSpPr>
          <p:cNvPr id="16" name="Téglalap 15"/>
          <p:cNvSpPr/>
          <p:nvPr/>
        </p:nvSpPr>
        <p:spPr>
          <a:xfrm>
            <a:off x="3392454" y="2496109"/>
            <a:ext cx="4606650" cy="6305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b="1" dirty="0">
                <a:solidFill>
                  <a:srgbClr val="C00000"/>
                </a:solidFill>
                <a:latin typeface="Sitka Banner" panose="02000505000000020004" pitchFamily="2" charset="0"/>
                <a:ea typeface="Tahoma" pitchFamily="34" charset="0"/>
                <a:cs typeface="Times New Roman" pitchFamily="18" charset="0"/>
              </a:rPr>
              <a:t>NOBILIS PÁLINKAFARM</a:t>
            </a:r>
          </a:p>
        </p:txBody>
      </p:sp>
      <p:pic>
        <p:nvPicPr>
          <p:cNvPr id="15" name="Kép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708" y="390103"/>
            <a:ext cx="1800200" cy="1028685"/>
          </a:xfrm>
          <a:prstGeom prst="rect">
            <a:avLst/>
          </a:prstGeom>
        </p:spPr>
      </p:pic>
      <p:sp>
        <p:nvSpPr>
          <p:cNvPr id="17" name="Téglalap 16"/>
          <p:cNvSpPr/>
          <p:nvPr/>
        </p:nvSpPr>
        <p:spPr>
          <a:xfrm>
            <a:off x="0" y="2244447"/>
            <a:ext cx="12192000" cy="9291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latin typeface="Brandon Grotesque Regular" panose="020B0503020203060202" pitchFamily="34" charset="-18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5428065" y="3848490"/>
            <a:ext cx="29758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Ezüst minősítés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6096000" y="4468900"/>
            <a:ext cx="4752341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9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Nobilis Szilva pálinka – 2019</a:t>
            </a:r>
          </a:p>
          <a:p>
            <a:r>
              <a:rPr lang="hu-HU" sz="19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Nobilis Cseresznye pálinka – 2019</a:t>
            </a:r>
          </a:p>
          <a:p>
            <a:r>
              <a:rPr lang="hu-HU" sz="19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Nobilis Kajszibarack pálinka – 2019</a:t>
            </a:r>
          </a:p>
          <a:p>
            <a:r>
              <a:rPr lang="hu-HU" sz="19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Nobilis Ágyas Meggy pálinka – 2018</a:t>
            </a:r>
          </a:p>
          <a:p>
            <a:r>
              <a:rPr lang="hu-HU" sz="19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Nobilis Feketeribizli pálinka – 2019</a:t>
            </a:r>
          </a:p>
          <a:p>
            <a:r>
              <a:rPr lang="hu-HU" sz="19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Nobilis </a:t>
            </a:r>
            <a:r>
              <a:rPr lang="hu-HU" sz="1900" dirty="0" err="1">
                <a:latin typeface="Malgun Gothic" panose="020B0503020000020004" pitchFamily="34" charset="-127"/>
                <a:ea typeface="Malgun Gothic" panose="020B0503020000020004" pitchFamily="34" charset="-127"/>
              </a:rPr>
              <a:t>Irsai</a:t>
            </a:r>
            <a:r>
              <a:rPr lang="hu-HU" sz="19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 Olivér pálinka – 2019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706883" y="3163023"/>
            <a:ext cx="29758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Arany minősítés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1294708" y="3719944"/>
            <a:ext cx="3484117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900" dirty="0"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Nobilis Vilmoskörte pálinka – 2019</a:t>
            </a:r>
          </a:p>
          <a:p>
            <a:r>
              <a:rPr lang="hu-HU" sz="1900" dirty="0"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Nobilis Érlelt Szilva pálinka – 2019 </a:t>
            </a:r>
          </a:p>
        </p:txBody>
      </p:sp>
      <p:sp>
        <p:nvSpPr>
          <p:cNvPr id="10" name="Szövegdoboz 9">
            <a:extLst>
              <a:ext uri="{FF2B5EF4-FFF2-40B4-BE49-F238E27FC236}">
                <a16:creationId xmlns="" xmlns:a16="http://schemas.microsoft.com/office/drawing/2014/main" id="{C7AD9FAE-5FE4-4340-BF6F-884776F5264E}"/>
              </a:ext>
            </a:extLst>
          </p:cNvPr>
          <p:cNvSpPr txBox="1"/>
          <p:nvPr/>
        </p:nvSpPr>
        <p:spPr>
          <a:xfrm>
            <a:off x="706883" y="5161398"/>
            <a:ext cx="28120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Bronz minősítés</a:t>
            </a:r>
          </a:p>
        </p:txBody>
      </p:sp>
      <p:sp>
        <p:nvSpPr>
          <p:cNvPr id="11" name="Szövegdoboz 10">
            <a:extLst>
              <a:ext uri="{FF2B5EF4-FFF2-40B4-BE49-F238E27FC236}">
                <a16:creationId xmlns="" xmlns:a16="http://schemas.microsoft.com/office/drawing/2014/main" id="{E61A3001-CFCD-467D-A17E-84BD251DF4FD}"/>
              </a:ext>
            </a:extLst>
          </p:cNvPr>
          <p:cNvSpPr txBox="1"/>
          <p:nvPr/>
        </p:nvSpPr>
        <p:spPr>
          <a:xfrm>
            <a:off x="1294708" y="5802633"/>
            <a:ext cx="41954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Nobilis Meggy pálinka – 2018 </a:t>
            </a:r>
          </a:p>
        </p:txBody>
      </p:sp>
      <p:pic>
        <p:nvPicPr>
          <p:cNvPr id="3" name="Kép 2">
            <a:extLst>
              <a:ext uri="{FF2B5EF4-FFF2-40B4-BE49-F238E27FC236}">
                <a16:creationId xmlns="" xmlns:a16="http://schemas.microsoft.com/office/drawing/2014/main" id="{99BD104C-CE1E-4994-BDBE-B736B302D7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2719" y="2531051"/>
            <a:ext cx="1529619" cy="1536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158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églalap 5"/>
          <p:cNvSpPr/>
          <p:nvPr/>
        </p:nvSpPr>
        <p:spPr>
          <a:xfrm>
            <a:off x="0" y="2256011"/>
            <a:ext cx="12192000" cy="13581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00B050"/>
              </a:solidFill>
              <a:latin typeface="Brandon Grotesque Regular" panose="020B0503020203060202" pitchFamily="34" charset="-18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1915257" y="2787910"/>
            <a:ext cx="85012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ELNÖKSÉG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3681591" y="3734346"/>
            <a:ext cx="496855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Béli Géza</a:t>
            </a:r>
          </a:p>
          <a:p>
            <a:pPr algn="ctr"/>
            <a:r>
              <a:rPr lang="hu-HU" sz="3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Madár Mihály</a:t>
            </a:r>
          </a:p>
          <a:p>
            <a:pPr algn="ctr"/>
            <a:r>
              <a:rPr lang="hu-HU" sz="3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Mihályi László</a:t>
            </a:r>
          </a:p>
          <a:p>
            <a:pPr algn="ctr"/>
            <a:r>
              <a:rPr lang="hu-HU" sz="3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Mészáros Kálmán</a:t>
            </a:r>
          </a:p>
          <a:p>
            <a:pPr algn="ctr"/>
            <a:r>
              <a:rPr lang="hu-HU" sz="3000" dirty="0" err="1">
                <a:latin typeface="Malgun Gothic" panose="020B0503020000020004" pitchFamily="34" charset="-127"/>
                <a:ea typeface="Malgun Gothic" panose="020B0503020000020004" pitchFamily="34" charset="-127"/>
              </a:rPr>
              <a:t>Szokolics</a:t>
            </a:r>
            <a:r>
              <a:rPr lang="hu-HU" sz="3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 Ákos</a:t>
            </a:r>
          </a:p>
        </p:txBody>
      </p:sp>
      <p:sp>
        <p:nvSpPr>
          <p:cNvPr id="2" name="Téglalap 1">
            <a:extLst>
              <a:ext uri="{FF2B5EF4-FFF2-40B4-BE49-F238E27FC236}">
                <a16:creationId xmlns="" xmlns:a16="http://schemas.microsoft.com/office/drawing/2014/main" id="{AE56787B-1040-437B-824D-ABF5873C5BD8}"/>
              </a:ext>
            </a:extLst>
          </p:cNvPr>
          <p:cNvSpPr/>
          <p:nvPr/>
        </p:nvSpPr>
        <p:spPr>
          <a:xfrm>
            <a:off x="0" y="-22811"/>
            <a:ext cx="12192000" cy="223380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sz="1200" b="1" dirty="0">
              <a:solidFill>
                <a:schemeClr val="tx2">
                  <a:lumMod val="75000"/>
                </a:schemeClr>
              </a:solidFill>
              <a:ea typeface="Tahoma" pitchFamily="34" charset="0"/>
              <a:cs typeface="Times New Roman" pitchFamily="18" charset="0"/>
            </a:endParaRPr>
          </a:p>
          <a:p>
            <a:pPr algn="ctr"/>
            <a:r>
              <a:rPr lang="hu-HU" sz="2800" b="1" dirty="0">
                <a:solidFill>
                  <a:schemeClr val="tx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2020. évi </a:t>
            </a:r>
          </a:p>
          <a:p>
            <a:pPr algn="ctr"/>
            <a:r>
              <a:rPr lang="hu-HU" sz="2800" b="1" dirty="0">
                <a:solidFill>
                  <a:schemeClr val="tx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Országos Pálinka- és </a:t>
            </a:r>
          </a:p>
          <a:p>
            <a:pPr algn="ctr"/>
            <a:r>
              <a:rPr lang="hu-HU" sz="2800" b="1" dirty="0">
                <a:solidFill>
                  <a:schemeClr val="tx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Törkölypálinka Verseny </a:t>
            </a:r>
          </a:p>
          <a:p>
            <a:pPr algn="ctr"/>
            <a:endParaRPr lang="hu-HU" sz="1200" b="1" dirty="0">
              <a:solidFill>
                <a:srgbClr val="C00000"/>
              </a:solidFill>
              <a:latin typeface="Caladea" panose="02040503050406030204" pitchFamily="18" charset="-18"/>
              <a:ea typeface="Tahoma" pitchFamily="34" charset="0"/>
              <a:cs typeface="Aparajita" panose="020B0604020202020204" pitchFamily="34" charset="0"/>
            </a:endParaRPr>
          </a:p>
        </p:txBody>
      </p:sp>
      <p:pic>
        <p:nvPicPr>
          <p:cNvPr id="3" name="Kép 2">
            <a:extLst>
              <a:ext uri="{FF2B5EF4-FFF2-40B4-BE49-F238E27FC236}">
                <a16:creationId xmlns="" xmlns:a16="http://schemas.microsoft.com/office/drawing/2014/main" id="{CDA6213D-C159-4DF7-BB9A-9099C0ACDC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948" y="406175"/>
            <a:ext cx="1800200" cy="1028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98328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églalap 15"/>
          <p:cNvSpPr/>
          <p:nvPr/>
        </p:nvSpPr>
        <p:spPr>
          <a:xfrm>
            <a:off x="2181004" y="1904484"/>
            <a:ext cx="3737131" cy="6305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b="1" dirty="0">
                <a:solidFill>
                  <a:srgbClr val="C00000"/>
                </a:solidFill>
                <a:latin typeface="Sitka Banner" panose="02000505000000020004" pitchFamily="2" charset="0"/>
                <a:ea typeface="Tahoma" pitchFamily="34" charset="0"/>
                <a:cs typeface="Times New Roman" pitchFamily="18" charset="0"/>
              </a:rPr>
              <a:t>GYULAI PÁLINKA</a:t>
            </a:r>
          </a:p>
        </p:txBody>
      </p:sp>
      <p:sp>
        <p:nvSpPr>
          <p:cNvPr id="17" name="Téglalap 16"/>
          <p:cNvSpPr/>
          <p:nvPr/>
        </p:nvSpPr>
        <p:spPr>
          <a:xfrm>
            <a:off x="0" y="1713566"/>
            <a:ext cx="12192000" cy="10337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latin typeface="Brandon Grotesque Regular" panose="020B0503020203060202" pitchFamily="34" charset="-18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4049570" y="2896907"/>
            <a:ext cx="29758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Ezüst minősítés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3858565" y="3620342"/>
            <a:ext cx="373713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Gyulai Szilva pálinka – 2018</a:t>
            </a:r>
          </a:p>
          <a:p>
            <a:r>
              <a:rPr lang="hu-HU" sz="16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Gyulai Cigánymeggy pálinka – 2018</a:t>
            </a:r>
          </a:p>
          <a:p>
            <a:r>
              <a:rPr lang="hu-HU" sz="16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Gyulai Illatos Szőlő pálinka – 2018</a:t>
            </a:r>
          </a:p>
          <a:p>
            <a:r>
              <a:rPr lang="hu-HU" sz="16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Gyulai Birs pálinka – 2019</a:t>
            </a:r>
          </a:p>
          <a:p>
            <a:r>
              <a:rPr lang="hu-HU" sz="16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Gyulai Vadcseresznye pálinka – 2019</a:t>
            </a:r>
          </a:p>
          <a:p>
            <a:r>
              <a:rPr lang="hu-HU" sz="16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Gyulai Sajmeggy pálinka – 2019</a:t>
            </a:r>
          </a:p>
          <a:p>
            <a:r>
              <a:rPr lang="hu-HU" sz="16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Gyulai Fekete Ribiszke pálinka – 2016</a:t>
            </a:r>
          </a:p>
          <a:p>
            <a:r>
              <a:rPr lang="hu-HU" sz="16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Gyulai Mélyvíz Vilmoskörte pálinka – 2018</a:t>
            </a:r>
          </a:p>
          <a:p>
            <a:r>
              <a:rPr lang="hu-HU" sz="16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Gyulai Érlelt Szilva pálinka - 2012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606605" y="2929792"/>
            <a:ext cx="29758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Arany minősítés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382692" y="3697127"/>
            <a:ext cx="342367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 err="1"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Szomolyai</a:t>
            </a:r>
            <a:r>
              <a:rPr lang="hu-HU" sz="1600" dirty="0"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 Fekete Cseresznye  pálinka – 2019</a:t>
            </a:r>
          </a:p>
          <a:p>
            <a:r>
              <a:rPr lang="hu-HU" sz="1600" dirty="0"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Gyulai Ágyas Cigánymeggy pálinka – 2019</a:t>
            </a:r>
          </a:p>
          <a:p>
            <a:r>
              <a:rPr lang="hu-HU" sz="1600" dirty="0"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Gyulai Ágyas Szilva pálinka – 2018</a:t>
            </a:r>
          </a:p>
          <a:p>
            <a:r>
              <a:rPr lang="hu-HU" sz="1600" dirty="0"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Gyulai Cabernet Franc Törköly pálinka – 2011</a:t>
            </a:r>
          </a:p>
        </p:txBody>
      </p:sp>
      <p:sp>
        <p:nvSpPr>
          <p:cNvPr id="11" name="Szövegdoboz 10">
            <a:extLst>
              <a:ext uri="{FF2B5EF4-FFF2-40B4-BE49-F238E27FC236}">
                <a16:creationId xmlns="" xmlns:a16="http://schemas.microsoft.com/office/drawing/2014/main" id="{E61A3001-CFCD-467D-A17E-84BD251DF4FD}"/>
              </a:ext>
            </a:extLst>
          </p:cNvPr>
          <p:cNvSpPr txBox="1"/>
          <p:nvPr/>
        </p:nvSpPr>
        <p:spPr>
          <a:xfrm>
            <a:off x="7700084" y="3866563"/>
            <a:ext cx="336618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Gyulai Kajszibarack pálinka – 2018</a:t>
            </a:r>
          </a:p>
          <a:p>
            <a:r>
              <a:rPr lang="hu-HU" sz="16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Gyulai </a:t>
            </a:r>
            <a:r>
              <a:rPr lang="hu-HU" sz="1600" dirty="0" err="1">
                <a:latin typeface="Malgun Gothic" panose="020B0503020000020004" pitchFamily="34" charset="-127"/>
                <a:ea typeface="Malgun Gothic" panose="020B0503020000020004" pitchFamily="34" charset="-127"/>
              </a:rPr>
              <a:t>Szomolyai</a:t>
            </a:r>
            <a:r>
              <a:rPr lang="hu-HU" sz="16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 Fekete Cseresznye pálinka – 2018</a:t>
            </a:r>
          </a:p>
          <a:p>
            <a:r>
              <a:rPr lang="hu-HU" sz="16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Gyulai Vilmoskörte pálinka – 2018</a:t>
            </a:r>
          </a:p>
          <a:p>
            <a:r>
              <a:rPr lang="hu-HU" sz="16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Gyulai Mélyvíz Szilva pálinka – 2018</a:t>
            </a:r>
          </a:p>
          <a:p>
            <a:r>
              <a:rPr lang="hu-HU" sz="16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Gyulai Mélyvíz Kajszibarack pálinka – 2019</a:t>
            </a:r>
          </a:p>
          <a:p>
            <a:r>
              <a:rPr lang="hu-HU" sz="16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Gyulai Érlelt Alma pálinka – 2012 </a:t>
            </a:r>
          </a:p>
        </p:txBody>
      </p:sp>
      <p:sp>
        <p:nvSpPr>
          <p:cNvPr id="8" name="Téglalap 7">
            <a:extLst>
              <a:ext uri="{FF2B5EF4-FFF2-40B4-BE49-F238E27FC236}">
                <a16:creationId xmlns="" xmlns:a16="http://schemas.microsoft.com/office/drawing/2014/main" id="{333166C8-79D8-42DF-8EE6-527315D8C81E}"/>
              </a:ext>
            </a:extLst>
          </p:cNvPr>
          <p:cNvSpPr/>
          <p:nvPr/>
        </p:nvSpPr>
        <p:spPr>
          <a:xfrm>
            <a:off x="0" y="-573792"/>
            <a:ext cx="12192000" cy="223380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sz="1200" b="1" dirty="0">
              <a:solidFill>
                <a:schemeClr val="tx2">
                  <a:lumMod val="75000"/>
                </a:schemeClr>
              </a:solidFill>
              <a:ea typeface="Tahoma" pitchFamily="34" charset="0"/>
              <a:cs typeface="Times New Roman" pitchFamily="18" charset="0"/>
            </a:endParaRPr>
          </a:p>
          <a:p>
            <a:pPr algn="ctr"/>
            <a:r>
              <a:rPr lang="hu-HU" sz="2800" b="1" dirty="0">
                <a:solidFill>
                  <a:schemeClr val="tx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2020. évi </a:t>
            </a:r>
          </a:p>
          <a:p>
            <a:pPr algn="ctr"/>
            <a:r>
              <a:rPr lang="hu-HU" sz="2800" b="1" dirty="0">
                <a:solidFill>
                  <a:schemeClr val="tx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Országos Pálinka- és </a:t>
            </a:r>
          </a:p>
          <a:p>
            <a:pPr algn="ctr"/>
            <a:r>
              <a:rPr lang="hu-HU" sz="2800" b="1" dirty="0">
                <a:solidFill>
                  <a:schemeClr val="tx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Törkölypálinka Verseny </a:t>
            </a:r>
          </a:p>
          <a:p>
            <a:pPr algn="ctr"/>
            <a:endParaRPr lang="hu-HU" sz="1200" b="1" dirty="0">
              <a:solidFill>
                <a:srgbClr val="C00000"/>
              </a:solidFill>
              <a:latin typeface="Caladea" panose="02040503050406030204" pitchFamily="18" charset="-18"/>
              <a:ea typeface="Tahoma" pitchFamily="34" charset="0"/>
              <a:cs typeface="Aparajita" panose="020B0604020202020204" pitchFamily="34" charset="0"/>
            </a:endParaRPr>
          </a:p>
          <a:p>
            <a:pPr algn="ctr"/>
            <a:r>
              <a:rPr lang="hu-HU" sz="2500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parajita" panose="020B0604020202020204" pitchFamily="34" charset="0"/>
              </a:rPr>
              <a:t>Arany-, ezüst-, bronzminősítésű pálinkák</a:t>
            </a:r>
          </a:p>
        </p:txBody>
      </p:sp>
      <p:sp>
        <p:nvSpPr>
          <p:cNvPr id="15" name="Szövegdoboz 14">
            <a:extLst>
              <a:ext uri="{FF2B5EF4-FFF2-40B4-BE49-F238E27FC236}">
                <a16:creationId xmlns="" xmlns:a16="http://schemas.microsoft.com/office/drawing/2014/main" id="{D5400B6A-62F0-4C16-8023-953F2035FB0A}"/>
              </a:ext>
            </a:extLst>
          </p:cNvPr>
          <p:cNvSpPr txBox="1"/>
          <p:nvPr/>
        </p:nvSpPr>
        <p:spPr>
          <a:xfrm>
            <a:off x="8015675" y="3337561"/>
            <a:ext cx="273500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2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Bronz minősítés</a:t>
            </a:r>
          </a:p>
        </p:txBody>
      </p:sp>
      <p:pic>
        <p:nvPicPr>
          <p:cNvPr id="3" name="Kép 2">
            <a:extLst>
              <a:ext uri="{FF2B5EF4-FFF2-40B4-BE49-F238E27FC236}">
                <a16:creationId xmlns="" xmlns:a16="http://schemas.microsoft.com/office/drawing/2014/main" id="{61E956FC-F6B3-4ADC-BC5A-B4DD9806D2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3227" y="1816939"/>
            <a:ext cx="4403042" cy="1512963"/>
          </a:xfrm>
          <a:prstGeom prst="rect">
            <a:avLst/>
          </a:prstGeom>
        </p:spPr>
      </p:pic>
      <p:pic>
        <p:nvPicPr>
          <p:cNvPr id="10" name="Kép 9">
            <a:extLst>
              <a:ext uri="{FF2B5EF4-FFF2-40B4-BE49-F238E27FC236}">
                <a16:creationId xmlns="" xmlns:a16="http://schemas.microsoft.com/office/drawing/2014/main" id="{44BEB637-A685-4001-87FF-00167DBC59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904" y="86370"/>
            <a:ext cx="1800200" cy="1028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42538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églalap 15"/>
          <p:cNvSpPr/>
          <p:nvPr/>
        </p:nvSpPr>
        <p:spPr>
          <a:xfrm>
            <a:off x="2621050" y="2089416"/>
            <a:ext cx="6069690" cy="6305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b="1" dirty="0">
                <a:solidFill>
                  <a:srgbClr val="C00000"/>
                </a:solidFill>
                <a:latin typeface="Sitka Banner" panose="02000505000000020004" pitchFamily="2" charset="0"/>
                <a:ea typeface="Tahoma" pitchFamily="34" charset="0"/>
                <a:cs typeface="Times New Roman" pitchFamily="18" charset="0"/>
              </a:rPr>
              <a:t>ZIMEK PÁLINKA MANUFAKTÚA</a:t>
            </a:r>
          </a:p>
        </p:txBody>
      </p:sp>
      <p:sp>
        <p:nvSpPr>
          <p:cNvPr id="17" name="Téglalap 16"/>
          <p:cNvSpPr/>
          <p:nvPr/>
        </p:nvSpPr>
        <p:spPr>
          <a:xfrm>
            <a:off x="0" y="1713566"/>
            <a:ext cx="12192000" cy="10337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latin typeface="Brandon Grotesque Regular" panose="020B0503020203060202" pitchFamily="34" charset="-18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3635906" y="2542013"/>
            <a:ext cx="29758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Ezüst minősítés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4076011" y="2978440"/>
            <a:ext cx="403997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Birs pálinka – 2019</a:t>
            </a:r>
          </a:p>
          <a:p>
            <a:r>
              <a:rPr lang="hu-HU" sz="16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Földiszeder pálinka – 2018</a:t>
            </a:r>
          </a:p>
          <a:p>
            <a:r>
              <a:rPr lang="hu-HU" sz="16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Golden </a:t>
            </a:r>
            <a:r>
              <a:rPr lang="hu-HU" sz="1600" dirty="0" err="1">
                <a:latin typeface="Malgun Gothic" panose="020B0503020000020004" pitchFamily="34" charset="-127"/>
                <a:ea typeface="Malgun Gothic" panose="020B0503020000020004" pitchFamily="34" charset="-127"/>
              </a:rPr>
              <a:t>Delicious</a:t>
            </a:r>
            <a:r>
              <a:rPr lang="hu-HU" sz="16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 Alma pálinka – 2018</a:t>
            </a:r>
          </a:p>
          <a:p>
            <a:r>
              <a:rPr lang="hu-HU" sz="16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Golden </a:t>
            </a:r>
            <a:r>
              <a:rPr lang="hu-HU" sz="1600" dirty="0" err="1">
                <a:latin typeface="Malgun Gothic" panose="020B0503020000020004" pitchFamily="34" charset="-127"/>
                <a:ea typeface="Malgun Gothic" panose="020B0503020000020004" pitchFamily="34" charset="-127"/>
              </a:rPr>
              <a:t>Delicious</a:t>
            </a:r>
            <a:r>
              <a:rPr lang="hu-HU" sz="16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 Alma pálinka – 2019</a:t>
            </a:r>
          </a:p>
          <a:p>
            <a:r>
              <a:rPr lang="hu-HU" sz="16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Málna pálinka – 2020</a:t>
            </a:r>
          </a:p>
          <a:p>
            <a:r>
              <a:rPr lang="hu-HU" sz="16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Meggy pálinka – 2014</a:t>
            </a:r>
          </a:p>
          <a:p>
            <a:r>
              <a:rPr lang="hu-HU" sz="16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Meggy pálinka – 2018</a:t>
            </a:r>
          </a:p>
          <a:p>
            <a:r>
              <a:rPr lang="hu-HU" sz="16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Meggy pálinka – 2020</a:t>
            </a:r>
          </a:p>
          <a:p>
            <a:r>
              <a:rPr lang="hu-HU" sz="16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Sajmeggy pálinka – 2020</a:t>
            </a:r>
          </a:p>
          <a:p>
            <a:r>
              <a:rPr lang="hu-HU" sz="16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Szilva pálinka – 2019</a:t>
            </a:r>
          </a:p>
          <a:p>
            <a:r>
              <a:rPr lang="hu-HU" sz="1600" dirty="0" err="1">
                <a:latin typeface="Malgun Gothic" panose="020B0503020000020004" pitchFamily="34" charset="-127"/>
                <a:ea typeface="Malgun Gothic" panose="020B0503020000020004" pitchFamily="34" charset="-127"/>
              </a:rPr>
              <a:t>Irsai</a:t>
            </a:r>
            <a:r>
              <a:rPr lang="hu-HU" sz="16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 Olivér Szőlő pálinka – 2019</a:t>
            </a:r>
          </a:p>
          <a:p>
            <a:r>
              <a:rPr lang="hu-HU" sz="16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Szőlő-Kései Meggy pálinka – 2018</a:t>
            </a:r>
          </a:p>
          <a:p>
            <a:r>
              <a:rPr lang="hu-HU" sz="16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Édes 3as pálinka – 2019</a:t>
            </a:r>
          </a:p>
          <a:p>
            <a:r>
              <a:rPr lang="hu-HU" sz="16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Hordóban érlelt Törköly pálinka – 2014</a:t>
            </a:r>
          </a:p>
          <a:p>
            <a:r>
              <a:rPr lang="hu-HU" sz="16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Hordóban érlelt Alma pálinka - 2018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297850" y="2849920"/>
            <a:ext cx="29758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Arany minősítés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641916" y="3451185"/>
            <a:ext cx="297585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Szilva pálinka – 2019</a:t>
            </a:r>
          </a:p>
          <a:p>
            <a:r>
              <a:rPr lang="hu-HU" sz="1600" dirty="0"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Piros Vilmoskörte pálinka – 2019</a:t>
            </a:r>
          </a:p>
          <a:p>
            <a:r>
              <a:rPr lang="hu-HU" sz="1600" dirty="0"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Fekete Ribizli pálinka – 2020</a:t>
            </a:r>
          </a:p>
          <a:p>
            <a:r>
              <a:rPr lang="hu-HU" sz="1600" dirty="0"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Meggy pálinka - 2019 </a:t>
            </a:r>
          </a:p>
          <a:p>
            <a:r>
              <a:rPr lang="hu-HU" sz="1600" dirty="0"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Meggy pálinka – 2019</a:t>
            </a:r>
          </a:p>
          <a:p>
            <a:r>
              <a:rPr lang="hu-HU" sz="1600" dirty="0" err="1"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Irsai</a:t>
            </a:r>
            <a:r>
              <a:rPr lang="hu-HU" sz="1600" dirty="0"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 Olivér Szőlő pálinka – 2019 </a:t>
            </a:r>
          </a:p>
          <a:p>
            <a:r>
              <a:rPr lang="hu-HU" sz="1600" dirty="0"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Vadcseresznye pálinka – 2018</a:t>
            </a:r>
          </a:p>
          <a:p>
            <a:r>
              <a:rPr lang="hu-HU" sz="1600" dirty="0" err="1"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Irsai</a:t>
            </a:r>
            <a:r>
              <a:rPr lang="hu-HU" sz="1600" dirty="0"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 Olivér Törköly pálinka 2017</a:t>
            </a:r>
          </a:p>
        </p:txBody>
      </p:sp>
      <p:sp>
        <p:nvSpPr>
          <p:cNvPr id="11" name="Szövegdoboz 10">
            <a:extLst>
              <a:ext uri="{FF2B5EF4-FFF2-40B4-BE49-F238E27FC236}">
                <a16:creationId xmlns="" xmlns:a16="http://schemas.microsoft.com/office/drawing/2014/main" id="{E61A3001-CFCD-467D-A17E-84BD251DF4FD}"/>
              </a:ext>
            </a:extLst>
          </p:cNvPr>
          <p:cNvSpPr txBox="1"/>
          <p:nvPr/>
        </p:nvSpPr>
        <p:spPr>
          <a:xfrm>
            <a:off x="8403102" y="4482236"/>
            <a:ext cx="336618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Cigánymeggy pálinka – 2020</a:t>
            </a:r>
          </a:p>
          <a:p>
            <a:r>
              <a:rPr lang="hu-HU" sz="16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Cseresznye pálinka – 2018</a:t>
            </a:r>
          </a:p>
          <a:p>
            <a:r>
              <a:rPr lang="hu-HU" sz="16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Golden </a:t>
            </a:r>
            <a:r>
              <a:rPr lang="hu-HU" sz="1600" dirty="0" err="1">
                <a:latin typeface="Malgun Gothic" panose="020B0503020000020004" pitchFamily="34" charset="-127"/>
                <a:ea typeface="Malgun Gothic" panose="020B0503020000020004" pitchFamily="34" charset="-127"/>
              </a:rPr>
              <a:t>Delicious</a:t>
            </a:r>
            <a:r>
              <a:rPr lang="hu-HU" sz="16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 Alma pálinka – 2019</a:t>
            </a:r>
          </a:p>
          <a:p>
            <a:r>
              <a:rPr lang="hu-HU" sz="16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Körte pálinka – 2019</a:t>
            </a:r>
          </a:p>
          <a:p>
            <a:r>
              <a:rPr lang="hu-HU" sz="16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Sárgabarack pálinka – 2019</a:t>
            </a:r>
          </a:p>
          <a:p>
            <a:r>
              <a:rPr lang="hu-HU" sz="16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Vadőszibarack pálinka – 2019</a:t>
            </a:r>
          </a:p>
        </p:txBody>
      </p:sp>
      <p:pic>
        <p:nvPicPr>
          <p:cNvPr id="6" name="Kép 5">
            <a:extLst>
              <a:ext uri="{FF2B5EF4-FFF2-40B4-BE49-F238E27FC236}">
                <a16:creationId xmlns="" xmlns:a16="http://schemas.microsoft.com/office/drawing/2014/main" id="{2E20631F-1C10-4345-9564-3D7D6AF602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9280" y="2024088"/>
            <a:ext cx="1213830" cy="1775064"/>
          </a:xfrm>
          <a:prstGeom prst="rect">
            <a:avLst/>
          </a:prstGeom>
        </p:spPr>
      </p:pic>
      <p:sp>
        <p:nvSpPr>
          <p:cNvPr id="8" name="Téglalap 7">
            <a:extLst>
              <a:ext uri="{FF2B5EF4-FFF2-40B4-BE49-F238E27FC236}">
                <a16:creationId xmlns="" xmlns:a16="http://schemas.microsoft.com/office/drawing/2014/main" id="{333166C8-79D8-42DF-8EE6-527315D8C81E}"/>
              </a:ext>
            </a:extLst>
          </p:cNvPr>
          <p:cNvSpPr/>
          <p:nvPr/>
        </p:nvSpPr>
        <p:spPr>
          <a:xfrm>
            <a:off x="0" y="-573792"/>
            <a:ext cx="12192000" cy="223380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sz="1200" b="1" dirty="0">
              <a:solidFill>
                <a:schemeClr val="tx2">
                  <a:lumMod val="75000"/>
                </a:schemeClr>
              </a:solidFill>
              <a:ea typeface="Tahoma" pitchFamily="34" charset="0"/>
              <a:cs typeface="Times New Roman" pitchFamily="18" charset="0"/>
            </a:endParaRPr>
          </a:p>
          <a:p>
            <a:pPr algn="ctr"/>
            <a:r>
              <a:rPr lang="hu-HU" sz="2800" b="1" dirty="0">
                <a:solidFill>
                  <a:schemeClr val="tx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2020. évi </a:t>
            </a:r>
          </a:p>
          <a:p>
            <a:pPr algn="ctr"/>
            <a:r>
              <a:rPr lang="hu-HU" sz="2800" b="1" dirty="0">
                <a:solidFill>
                  <a:schemeClr val="tx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Országos Pálinka- és </a:t>
            </a:r>
          </a:p>
          <a:p>
            <a:pPr algn="ctr"/>
            <a:r>
              <a:rPr lang="hu-HU" sz="2800" b="1" dirty="0">
                <a:solidFill>
                  <a:schemeClr val="tx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Törkölypálinka Verseny </a:t>
            </a:r>
          </a:p>
          <a:p>
            <a:pPr algn="ctr"/>
            <a:endParaRPr lang="hu-HU" sz="1200" b="1" dirty="0">
              <a:solidFill>
                <a:srgbClr val="C00000"/>
              </a:solidFill>
              <a:latin typeface="Caladea" panose="02040503050406030204" pitchFamily="18" charset="-18"/>
              <a:ea typeface="Tahoma" pitchFamily="34" charset="0"/>
              <a:cs typeface="Aparajita" panose="020B0604020202020204" pitchFamily="34" charset="0"/>
            </a:endParaRPr>
          </a:p>
          <a:p>
            <a:pPr algn="ctr"/>
            <a:r>
              <a:rPr lang="hu-HU" sz="2500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parajita" panose="020B0604020202020204" pitchFamily="34" charset="0"/>
              </a:rPr>
              <a:t>Arany-, ezüst-, bronzminősítésű pálinkák</a:t>
            </a:r>
          </a:p>
        </p:txBody>
      </p:sp>
      <p:sp>
        <p:nvSpPr>
          <p:cNvPr id="15" name="Szövegdoboz 14">
            <a:extLst>
              <a:ext uri="{FF2B5EF4-FFF2-40B4-BE49-F238E27FC236}">
                <a16:creationId xmlns="" xmlns:a16="http://schemas.microsoft.com/office/drawing/2014/main" id="{D5400B6A-62F0-4C16-8023-953F2035FB0A}"/>
              </a:ext>
            </a:extLst>
          </p:cNvPr>
          <p:cNvSpPr txBox="1"/>
          <p:nvPr/>
        </p:nvSpPr>
        <p:spPr>
          <a:xfrm>
            <a:off x="7916734" y="3999465"/>
            <a:ext cx="273500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2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Bronz minősítés</a:t>
            </a:r>
          </a:p>
        </p:txBody>
      </p:sp>
      <p:pic>
        <p:nvPicPr>
          <p:cNvPr id="13" name="Kép 12">
            <a:extLst>
              <a:ext uri="{FF2B5EF4-FFF2-40B4-BE49-F238E27FC236}">
                <a16:creationId xmlns="" xmlns:a16="http://schemas.microsoft.com/office/drawing/2014/main" id="{7905025D-2BD9-4A7F-98E5-187F488F3F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760" y="38898"/>
            <a:ext cx="1800200" cy="1028685"/>
          </a:xfrm>
          <a:prstGeom prst="rect">
            <a:avLst/>
          </a:prstGeom>
        </p:spPr>
      </p:pic>
      <p:sp>
        <p:nvSpPr>
          <p:cNvPr id="2" name="Szövegdoboz 1">
            <a:extLst>
              <a:ext uri="{FF2B5EF4-FFF2-40B4-BE49-F238E27FC236}">
                <a16:creationId xmlns="" xmlns:a16="http://schemas.microsoft.com/office/drawing/2014/main" id="{14E0A7CF-AEB4-4ECD-A2EA-049C37259C92}"/>
              </a:ext>
            </a:extLst>
          </p:cNvPr>
          <p:cNvSpPr txBox="1"/>
          <p:nvPr/>
        </p:nvSpPr>
        <p:spPr>
          <a:xfrm>
            <a:off x="1243915" y="1852165"/>
            <a:ext cx="882396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u-HU" sz="20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Magyarország 2020. évi legeredményesebb pálinkafőzdéje III.</a:t>
            </a: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347574748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églalap 15"/>
          <p:cNvSpPr/>
          <p:nvPr/>
        </p:nvSpPr>
        <p:spPr>
          <a:xfrm>
            <a:off x="2355846" y="2085993"/>
            <a:ext cx="5998518" cy="4001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b="1" dirty="0">
                <a:solidFill>
                  <a:srgbClr val="C00000"/>
                </a:solidFill>
                <a:latin typeface="Sitka Banner" panose="02000505000000020004" pitchFamily="2" charset="0"/>
                <a:ea typeface="Tahoma" pitchFamily="34" charset="0"/>
                <a:cs typeface="Times New Roman" pitchFamily="18" charset="0"/>
              </a:rPr>
              <a:t>LUNCZER PÁLINKAHÁZ</a:t>
            </a:r>
          </a:p>
        </p:txBody>
      </p:sp>
      <p:sp>
        <p:nvSpPr>
          <p:cNvPr id="17" name="Téglalap 16"/>
          <p:cNvSpPr/>
          <p:nvPr/>
        </p:nvSpPr>
        <p:spPr>
          <a:xfrm>
            <a:off x="0" y="1713566"/>
            <a:ext cx="12192000" cy="10337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latin typeface="Brandon Grotesque Regular" panose="020B0503020203060202" pitchFamily="34" charset="-18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191104" y="4287095"/>
            <a:ext cx="2132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Ezüst minősítés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4106487" y="2807815"/>
            <a:ext cx="3613067" cy="3893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3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Prémium Kajszibarack pálinka – 2019</a:t>
            </a:r>
          </a:p>
          <a:p>
            <a:r>
              <a:rPr lang="hu-HU" sz="13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Ágyas Arany Alma pálinka – 2019</a:t>
            </a:r>
          </a:p>
          <a:p>
            <a:r>
              <a:rPr lang="hu-HU" sz="13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Prémium Vackor pálinka – 2019</a:t>
            </a:r>
          </a:p>
          <a:p>
            <a:r>
              <a:rPr lang="hu-HU" sz="13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Szilva pálinka – 2019</a:t>
            </a:r>
          </a:p>
          <a:p>
            <a:r>
              <a:rPr lang="hu-HU" sz="1300" dirty="0" err="1">
                <a:latin typeface="Malgun Gothic" panose="020B0503020000020004" pitchFamily="34" charset="-127"/>
                <a:ea typeface="Malgun Gothic" panose="020B0503020000020004" pitchFamily="34" charset="-127"/>
              </a:rPr>
              <a:t>Pölöskei</a:t>
            </a:r>
            <a:r>
              <a:rPr lang="hu-HU" sz="13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 Szőlő pálinka – 2019</a:t>
            </a:r>
          </a:p>
          <a:p>
            <a:r>
              <a:rPr lang="hu-HU" sz="13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Prémium Fekete Szeder pálinka – 2018</a:t>
            </a:r>
          </a:p>
          <a:p>
            <a:r>
              <a:rPr lang="hu-HU" sz="13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Prémium Alma pálinka – 2019</a:t>
            </a:r>
          </a:p>
          <a:p>
            <a:r>
              <a:rPr lang="hu-HU" sz="1300" dirty="0" err="1">
                <a:latin typeface="Malgun Gothic" panose="020B0503020000020004" pitchFamily="34" charset="-127"/>
                <a:ea typeface="Malgun Gothic" panose="020B0503020000020004" pitchFamily="34" charset="-127"/>
              </a:rPr>
              <a:t>Bigarreau</a:t>
            </a:r>
            <a:r>
              <a:rPr lang="hu-HU" sz="13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 Cseresznye pálinka – 2019</a:t>
            </a:r>
          </a:p>
          <a:p>
            <a:r>
              <a:rPr lang="hu-HU" sz="13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Elena Szilva pálinka – 2019</a:t>
            </a:r>
          </a:p>
          <a:p>
            <a:r>
              <a:rPr lang="hu-HU" sz="13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Stanley Szilva pálinka 2019</a:t>
            </a:r>
          </a:p>
          <a:p>
            <a:r>
              <a:rPr lang="hu-HU" sz="1300" dirty="0" err="1">
                <a:latin typeface="Malgun Gothic" panose="020B0503020000020004" pitchFamily="34" charset="-127"/>
                <a:ea typeface="Malgun Gothic" panose="020B0503020000020004" pitchFamily="34" charset="-127"/>
              </a:rPr>
              <a:t>Irsai</a:t>
            </a:r>
            <a:r>
              <a:rPr lang="hu-HU" sz="13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 Olivér Törköly pálinka – 2019</a:t>
            </a:r>
          </a:p>
          <a:p>
            <a:r>
              <a:rPr lang="hu-HU" sz="13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Esszencia Szilva pálinka – 2019</a:t>
            </a:r>
          </a:p>
          <a:p>
            <a:r>
              <a:rPr lang="hu-HU" sz="13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Esszencia Birs pálinka – 2019</a:t>
            </a:r>
          </a:p>
          <a:p>
            <a:r>
              <a:rPr lang="hu-HU" sz="13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Prémium Meggy pálinka – 2020 </a:t>
            </a:r>
          </a:p>
          <a:p>
            <a:r>
              <a:rPr lang="hu-HU" sz="1300" dirty="0" err="1">
                <a:latin typeface="Malgun Gothic" panose="020B0503020000020004" pitchFamily="34" charset="-127"/>
                <a:ea typeface="Malgun Gothic" panose="020B0503020000020004" pitchFamily="34" charset="-127"/>
              </a:rPr>
              <a:t>Optimus</a:t>
            </a:r>
            <a:r>
              <a:rPr lang="hu-HU" sz="13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 Vilmoskörte pálinka – 2019 </a:t>
            </a:r>
          </a:p>
          <a:p>
            <a:r>
              <a:rPr lang="hu-HU" sz="1300" dirty="0" err="1">
                <a:latin typeface="Malgun Gothic" panose="020B0503020000020004" pitchFamily="34" charset="-127"/>
                <a:ea typeface="Malgun Gothic" panose="020B0503020000020004" pitchFamily="34" charset="-127"/>
              </a:rPr>
              <a:t>Optimus</a:t>
            </a:r>
            <a:r>
              <a:rPr lang="hu-HU" sz="13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 Cigánymeggy pálinka – 2018</a:t>
            </a:r>
          </a:p>
          <a:p>
            <a:r>
              <a:rPr lang="hu-HU" sz="1300" dirty="0" err="1">
                <a:latin typeface="Malgun Gothic" panose="020B0503020000020004" pitchFamily="34" charset="-127"/>
                <a:ea typeface="Malgun Gothic" panose="020B0503020000020004" pitchFamily="34" charset="-127"/>
              </a:rPr>
              <a:t>Optimus</a:t>
            </a:r>
            <a:r>
              <a:rPr lang="hu-HU" sz="13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 Vackor pálinka – 2018</a:t>
            </a:r>
          </a:p>
          <a:p>
            <a:r>
              <a:rPr lang="hu-HU" sz="13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Cserszegi Törköly pálinka – 2017</a:t>
            </a:r>
          </a:p>
          <a:p>
            <a:r>
              <a:rPr lang="hu-HU" sz="13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Zöld </a:t>
            </a:r>
            <a:r>
              <a:rPr lang="hu-HU" sz="1300" dirty="0" err="1">
                <a:latin typeface="Malgun Gothic" panose="020B0503020000020004" pitchFamily="34" charset="-127"/>
                <a:ea typeface="Malgun Gothic" panose="020B0503020000020004" pitchFamily="34" charset="-127"/>
              </a:rPr>
              <a:t>Veltelini</a:t>
            </a:r>
            <a:r>
              <a:rPr lang="hu-HU" sz="13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 Szőlő pálinka - 2016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132705" y="2199101"/>
            <a:ext cx="2249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Arany minősítés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378844" y="2546839"/>
            <a:ext cx="378370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300" dirty="0" err="1"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Szamolyai</a:t>
            </a:r>
            <a:r>
              <a:rPr lang="hu-HU" sz="1300" dirty="0"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 Fekete Cseresznye pálinka -  2019</a:t>
            </a:r>
          </a:p>
          <a:p>
            <a:r>
              <a:rPr lang="hu-HU" sz="1300" dirty="0"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Prémium Fekete Berkenye pálinka – 2020</a:t>
            </a:r>
          </a:p>
          <a:p>
            <a:r>
              <a:rPr lang="hu-HU" sz="1300" dirty="0"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Vilmoskörte pálinka - 2019</a:t>
            </a:r>
          </a:p>
          <a:p>
            <a:r>
              <a:rPr lang="hu-HU" sz="1300" dirty="0"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Prémium Kökény pálinka </a:t>
            </a:r>
          </a:p>
          <a:p>
            <a:r>
              <a:rPr lang="hu-HU" sz="1300" dirty="0"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Prémium Házi Berkenye pálinka – 2019</a:t>
            </a:r>
          </a:p>
          <a:p>
            <a:r>
              <a:rPr lang="hu-HU" sz="1300" dirty="0"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Aszútörköly pálinka – 2017</a:t>
            </a:r>
          </a:p>
          <a:p>
            <a:r>
              <a:rPr lang="hu-HU" sz="1300" dirty="0"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Prémium Fekete Ribizli pálinka - 2019</a:t>
            </a:r>
          </a:p>
          <a:p>
            <a:r>
              <a:rPr lang="hu-HU" sz="1300" dirty="0" err="1"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Kiffer</a:t>
            </a:r>
            <a:r>
              <a:rPr lang="hu-HU" sz="1300" dirty="0"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 Körte pálinka – 2019</a:t>
            </a:r>
          </a:p>
        </p:txBody>
      </p:sp>
      <p:sp>
        <p:nvSpPr>
          <p:cNvPr id="11" name="Szövegdoboz 10">
            <a:extLst>
              <a:ext uri="{FF2B5EF4-FFF2-40B4-BE49-F238E27FC236}">
                <a16:creationId xmlns="" xmlns:a16="http://schemas.microsoft.com/office/drawing/2014/main" id="{E61A3001-CFCD-467D-A17E-84BD251DF4FD}"/>
              </a:ext>
            </a:extLst>
          </p:cNvPr>
          <p:cNvSpPr txBox="1"/>
          <p:nvPr/>
        </p:nvSpPr>
        <p:spPr>
          <a:xfrm>
            <a:off x="8052026" y="3881775"/>
            <a:ext cx="3648814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300" dirty="0" err="1">
                <a:latin typeface="Malgun Gothic" panose="020B0503020000020004" pitchFamily="34" charset="-127"/>
                <a:ea typeface="Malgun Gothic" panose="020B0503020000020004" pitchFamily="34" charset="-127"/>
              </a:rPr>
              <a:t>Barrique</a:t>
            </a:r>
            <a:r>
              <a:rPr lang="hu-HU" sz="13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 Szilva pálinka – 2019</a:t>
            </a:r>
          </a:p>
          <a:p>
            <a:r>
              <a:rPr lang="hu-HU" sz="13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Ágyas Kajszi pálinka – 2019</a:t>
            </a:r>
          </a:p>
          <a:p>
            <a:r>
              <a:rPr lang="hu-HU" sz="13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Ágyas Meggy pálinka – 2019</a:t>
            </a:r>
          </a:p>
          <a:p>
            <a:r>
              <a:rPr lang="hu-HU" sz="13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Prémium Őszibarack pálinka – 2019</a:t>
            </a:r>
          </a:p>
          <a:p>
            <a:r>
              <a:rPr lang="hu-HU" sz="1300" dirty="0" err="1">
                <a:latin typeface="Malgun Gothic" panose="020B0503020000020004" pitchFamily="34" charset="-127"/>
                <a:ea typeface="Malgun Gothic" panose="020B0503020000020004" pitchFamily="34" charset="-127"/>
              </a:rPr>
              <a:t>Irsai</a:t>
            </a:r>
            <a:r>
              <a:rPr lang="hu-HU" sz="13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 Olivér Szőlő pálinka – 2019</a:t>
            </a:r>
          </a:p>
          <a:p>
            <a:r>
              <a:rPr lang="hu-HU" sz="1300" dirty="0" err="1">
                <a:latin typeface="Malgun Gothic" panose="020B0503020000020004" pitchFamily="34" charset="-127"/>
                <a:ea typeface="Malgun Gothic" panose="020B0503020000020004" pitchFamily="34" charset="-127"/>
              </a:rPr>
              <a:t>Lepotica</a:t>
            </a:r>
            <a:r>
              <a:rPr lang="hu-HU" sz="13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 szilva pálinka – 2019</a:t>
            </a:r>
          </a:p>
          <a:p>
            <a:r>
              <a:rPr lang="hu-HU" sz="13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Esszencia Alma pálinka – 2017</a:t>
            </a:r>
          </a:p>
          <a:p>
            <a:r>
              <a:rPr lang="hu-HU" sz="13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Esszencia Cigánymeggy pálinka – 2017</a:t>
            </a:r>
          </a:p>
          <a:p>
            <a:r>
              <a:rPr lang="hu-HU" sz="13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Meggy - Málna gyümölcspálinka – 2020</a:t>
            </a:r>
          </a:p>
          <a:p>
            <a:r>
              <a:rPr lang="hu-HU" sz="1300" dirty="0" err="1">
                <a:latin typeface="Malgun Gothic" panose="020B0503020000020004" pitchFamily="34" charset="-127"/>
                <a:ea typeface="Malgun Gothic" panose="020B0503020000020004" pitchFamily="34" charset="-127"/>
              </a:rPr>
              <a:t>Optimus</a:t>
            </a:r>
            <a:r>
              <a:rPr lang="hu-HU" sz="13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 Kajszibarack pálinka – 2019</a:t>
            </a:r>
          </a:p>
          <a:p>
            <a:r>
              <a:rPr lang="hu-HU" sz="1300" dirty="0" err="1">
                <a:latin typeface="Malgun Gothic" panose="020B0503020000020004" pitchFamily="34" charset="-127"/>
                <a:ea typeface="Malgun Gothic" panose="020B0503020000020004" pitchFamily="34" charset="-127"/>
              </a:rPr>
              <a:t>Optimus</a:t>
            </a:r>
            <a:r>
              <a:rPr lang="hu-HU" sz="13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 Kökény pálinka – 2018</a:t>
            </a:r>
          </a:p>
          <a:p>
            <a:r>
              <a:rPr lang="hu-HU" sz="13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Prémium Szilva pálinka – 2019</a:t>
            </a:r>
          </a:p>
          <a:p>
            <a:r>
              <a:rPr lang="hu-HU" sz="13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Prémium Piros Ribizli pálinka – 2019</a:t>
            </a:r>
          </a:p>
          <a:p>
            <a:r>
              <a:rPr lang="hu-HU" sz="13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Cserszegi Szőlő pálinka - 2016</a:t>
            </a:r>
          </a:p>
        </p:txBody>
      </p:sp>
      <p:sp>
        <p:nvSpPr>
          <p:cNvPr id="8" name="Téglalap 7">
            <a:extLst>
              <a:ext uri="{FF2B5EF4-FFF2-40B4-BE49-F238E27FC236}">
                <a16:creationId xmlns="" xmlns:a16="http://schemas.microsoft.com/office/drawing/2014/main" id="{333166C8-79D8-42DF-8EE6-527315D8C81E}"/>
              </a:ext>
            </a:extLst>
          </p:cNvPr>
          <p:cNvSpPr/>
          <p:nvPr/>
        </p:nvSpPr>
        <p:spPr>
          <a:xfrm>
            <a:off x="0" y="-573792"/>
            <a:ext cx="12192000" cy="223380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sz="1200" b="1" dirty="0">
              <a:solidFill>
                <a:schemeClr val="tx2">
                  <a:lumMod val="75000"/>
                </a:schemeClr>
              </a:solidFill>
              <a:ea typeface="Tahoma" pitchFamily="34" charset="0"/>
              <a:cs typeface="Times New Roman" pitchFamily="18" charset="0"/>
            </a:endParaRPr>
          </a:p>
          <a:p>
            <a:pPr algn="ctr"/>
            <a:r>
              <a:rPr lang="hu-HU" sz="2800" b="1" dirty="0">
                <a:solidFill>
                  <a:schemeClr val="tx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2020. évi </a:t>
            </a:r>
          </a:p>
          <a:p>
            <a:pPr algn="ctr"/>
            <a:r>
              <a:rPr lang="hu-HU" sz="2800" b="1" dirty="0">
                <a:solidFill>
                  <a:schemeClr val="tx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Országos Pálinka- és </a:t>
            </a:r>
          </a:p>
          <a:p>
            <a:pPr algn="ctr"/>
            <a:r>
              <a:rPr lang="hu-HU" sz="2800" b="1" dirty="0">
                <a:solidFill>
                  <a:schemeClr val="tx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Törkölypálinka Verseny </a:t>
            </a:r>
          </a:p>
          <a:p>
            <a:pPr algn="ctr"/>
            <a:endParaRPr lang="hu-HU" sz="1200" b="1" dirty="0">
              <a:solidFill>
                <a:srgbClr val="C00000"/>
              </a:solidFill>
              <a:latin typeface="Caladea" panose="02040503050406030204" pitchFamily="18" charset="-18"/>
              <a:ea typeface="Tahoma" pitchFamily="34" charset="0"/>
              <a:cs typeface="Aparajita" panose="020B0604020202020204" pitchFamily="34" charset="0"/>
            </a:endParaRPr>
          </a:p>
          <a:p>
            <a:pPr algn="ctr"/>
            <a:r>
              <a:rPr lang="hu-HU" sz="2500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parajita" panose="020B0604020202020204" pitchFamily="34" charset="0"/>
              </a:rPr>
              <a:t>Arany-, ezüst-, bronzminősítésű pálinkák</a:t>
            </a:r>
          </a:p>
        </p:txBody>
      </p:sp>
      <p:sp>
        <p:nvSpPr>
          <p:cNvPr id="15" name="Szövegdoboz 14">
            <a:extLst>
              <a:ext uri="{FF2B5EF4-FFF2-40B4-BE49-F238E27FC236}">
                <a16:creationId xmlns="" xmlns:a16="http://schemas.microsoft.com/office/drawing/2014/main" id="{D5400B6A-62F0-4C16-8023-953F2035FB0A}"/>
              </a:ext>
            </a:extLst>
          </p:cNvPr>
          <p:cNvSpPr txBox="1"/>
          <p:nvPr/>
        </p:nvSpPr>
        <p:spPr>
          <a:xfrm>
            <a:off x="7622492" y="3468190"/>
            <a:ext cx="235153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2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Bronz minősítés</a:t>
            </a:r>
          </a:p>
        </p:txBody>
      </p:sp>
      <p:pic>
        <p:nvPicPr>
          <p:cNvPr id="3" name="Kép 2">
            <a:extLst>
              <a:ext uri="{FF2B5EF4-FFF2-40B4-BE49-F238E27FC236}">
                <a16:creationId xmlns="" xmlns:a16="http://schemas.microsoft.com/office/drawing/2014/main" id="{D65A3119-21AA-48AD-A064-74994ED437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7784" y="1927725"/>
            <a:ext cx="1575008" cy="1390488"/>
          </a:xfrm>
          <a:prstGeom prst="rect">
            <a:avLst/>
          </a:prstGeom>
        </p:spPr>
      </p:pic>
      <p:pic>
        <p:nvPicPr>
          <p:cNvPr id="10" name="Kép 9">
            <a:extLst>
              <a:ext uri="{FF2B5EF4-FFF2-40B4-BE49-F238E27FC236}">
                <a16:creationId xmlns="" xmlns:a16="http://schemas.microsoft.com/office/drawing/2014/main" id="{D007B91F-A0AE-437B-8770-AE6ACDBF8F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760" y="79320"/>
            <a:ext cx="1800200" cy="1028685"/>
          </a:xfrm>
          <a:prstGeom prst="rect">
            <a:avLst/>
          </a:prstGeom>
        </p:spPr>
      </p:pic>
      <p:sp>
        <p:nvSpPr>
          <p:cNvPr id="12" name="Szövegdoboz 11">
            <a:extLst>
              <a:ext uri="{FF2B5EF4-FFF2-40B4-BE49-F238E27FC236}">
                <a16:creationId xmlns="" xmlns:a16="http://schemas.microsoft.com/office/drawing/2014/main" id="{94FC0CA1-B21C-419B-B3FF-645A8A8F3CDD}"/>
              </a:ext>
            </a:extLst>
          </p:cNvPr>
          <p:cNvSpPr txBox="1"/>
          <p:nvPr/>
        </p:nvSpPr>
        <p:spPr>
          <a:xfrm>
            <a:off x="377730" y="4628828"/>
            <a:ext cx="3366185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3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Prémium Birs pálinka – 2019</a:t>
            </a:r>
          </a:p>
          <a:p>
            <a:r>
              <a:rPr lang="hu-HU" sz="13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Szeder - Málna gyümölcspálinka – 2019</a:t>
            </a:r>
          </a:p>
          <a:p>
            <a:r>
              <a:rPr lang="hu-HU" sz="13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Szőlő  Birs gyümölcspálinka – 2019</a:t>
            </a:r>
          </a:p>
          <a:p>
            <a:r>
              <a:rPr lang="hu-HU" sz="13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Prémium Málna pálinka – 2019</a:t>
            </a:r>
          </a:p>
          <a:p>
            <a:r>
              <a:rPr lang="hu-HU" sz="13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Cigánymeggy pálinka – 2019</a:t>
            </a:r>
          </a:p>
          <a:p>
            <a:r>
              <a:rPr lang="hu-HU" sz="13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Prémium Bodza pálinka – 2019</a:t>
            </a:r>
          </a:p>
          <a:p>
            <a:r>
              <a:rPr lang="hu-HU" sz="13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Prémium Kajszibarack pálinka – 2019</a:t>
            </a:r>
          </a:p>
          <a:p>
            <a:r>
              <a:rPr lang="hu-HU" sz="13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Ágyas Arany Alma pálinka – 2019</a:t>
            </a:r>
          </a:p>
          <a:p>
            <a:r>
              <a:rPr lang="hu-HU" sz="13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Prémium Vackor pálinka – 2019</a:t>
            </a:r>
          </a:p>
          <a:p>
            <a:r>
              <a:rPr lang="hu-HU" sz="13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Szilva pálinka – 2019</a:t>
            </a:r>
          </a:p>
        </p:txBody>
      </p:sp>
      <p:sp>
        <p:nvSpPr>
          <p:cNvPr id="2" name="Szövegdoboz 1">
            <a:extLst>
              <a:ext uri="{FF2B5EF4-FFF2-40B4-BE49-F238E27FC236}">
                <a16:creationId xmlns="" xmlns:a16="http://schemas.microsoft.com/office/drawing/2014/main" id="{E9EB1640-D0AE-4749-9332-F811D9D36306}"/>
              </a:ext>
            </a:extLst>
          </p:cNvPr>
          <p:cNvSpPr txBox="1"/>
          <p:nvPr/>
        </p:nvSpPr>
        <p:spPr>
          <a:xfrm>
            <a:off x="1089208" y="1766186"/>
            <a:ext cx="882396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u-HU" sz="20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Magyarország 2020. évi legeredményesebb pálinkafőzdéje II.</a:t>
            </a: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312270550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églalap 15"/>
          <p:cNvSpPr/>
          <p:nvPr/>
        </p:nvSpPr>
        <p:spPr>
          <a:xfrm>
            <a:off x="2571839" y="2157803"/>
            <a:ext cx="4193781" cy="3106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b="1" dirty="0">
                <a:solidFill>
                  <a:srgbClr val="C00000"/>
                </a:solidFill>
                <a:latin typeface="Sitka Banner" panose="02000505000000020004" pitchFamily="2" charset="0"/>
                <a:ea typeface="Tahoma" pitchFamily="34" charset="0"/>
                <a:cs typeface="Times New Roman" pitchFamily="18" charset="0"/>
              </a:rPr>
              <a:t>1 CSEPP PÁLINKAHÁZ</a:t>
            </a:r>
          </a:p>
        </p:txBody>
      </p:sp>
      <p:sp>
        <p:nvSpPr>
          <p:cNvPr id="17" name="Téglalap 16"/>
          <p:cNvSpPr/>
          <p:nvPr/>
        </p:nvSpPr>
        <p:spPr>
          <a:xfrm>
            <a:off x="0" y="1713566"/>
            <a:ext cx="12192000" cy="10337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latin typeface="Brandon Grotesque Regular" panose="020B0503020203060202" pitchFamily="34" charset="-18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191104" y="5209941"/>
            <a:ext cx="2132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Ezüst minősítés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4346194" y="2662456"/>
            <a:ext cx="352945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Vilmos Körte pálinka – 2018</a:t>
            </a:r>
          </a:p>
          <a:p>
            <a:r>
              <a:rPr lang="hu-HU" sz="16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Vilmos Körte pálinka – 2019</a:t>
            </a:r>
          </a:p>
          <a:p>
            <a:r>
              <a:rPr lang="hu-HU" sz="16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Meggy pálinka – 2017</a:t>
            </a:r>
          </a:p>
          <a:p>
            <a:r>
              <a:rPr lang="hu-HU" sz="16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Sárgabarack pálinka - 2018</a:t>
            </a:r>
          </a:p>
          <a:p>
            <a:r>
              <a:rPr lang="hu-HU" sz="16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Sárgabarack pálinka – 2019</a:t>
            </a:r>
          </a:p>
          <a:p>
            <a:r>
              <a:rPr lang="hu-HU" sz="1600" dirty="0" err="1">
                <a:latin typeface="Malgun Gothic" panose="020B0503020000020004" pitchFamily="34" charset="-127"/>
                <a:ea typeface="Malgun Gothic" panose="020B0503020000020004" pitchFamily="34" charset="-127"/>
              </a:rPr>
              <a:t>Penyigei</a:t>
            </a:r>
            <a:r>
              <a:rPr lang="hu-HU" sz="16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 Szilva pálinka – 2019</a:t>
            </a:r>
          </a:p>
          <a:p>
            <a:r>
              <a:rPr lang="hu-HU" sz="16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Besztercei Szilva pálinka – 2019</a:t>
            </a:r>
          </a:p>
          <a:p>
            <a:r>
              <a:rPr lang="hu-HU" sz="16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Besztercei Szilva pálinka – 2017</a:t>
            </a:r>
          </a:p>
          <a:p>
            <a:r>
              <a:rPr lang="hu-HU" sz="16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Hegykői Szilva pálinka – 2018</a:t>
            </a:r>
          </a:p>
          <a:p>
            <a:r>
              <a:rPr lang="hu-HU" sz="16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Szeder pálinka – 2018</a:t>
            </a:r>
          </a:p>
          <a:p>
            <a:r>
              <a:rPr lang="hu-HU" sz="16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Fekete Ribiszke pálinka – 2018</a:t>
            </a:r>
          </a:p>
          <a:p>
            <a:r>
              <a:rPr lang="hu-HU" sz="1600" dirty="0" err="1">
                <a:latin typeface="Malgun Gothic" panose="020B0503020000020004" pitchFamily="34" charset="-127"/>
                <a:ea typeface="Malgun Gothic" panose="020B0503020000020004" pitchFamily="34" charset="-127"/>
              </a:rPr>
              <a:t>Irsai</a:t>
            </a:r>
            <a:r>
              <a:rPr lang="hu-HU" sz="16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 Olivér Szőlő pálinka – 2018</a:t>
            </a:r>
          </a:p>
          <a:p>
            <a:r>
              <a:rPr lang="hu-HU" sz="1600" dirty="0" err="1">
                <a:latin typeface="Malgun Gothic" panose="020B0503020000020004" pitchFamily="34" charset="-127"/>
                <a:ea typeface="Malgun Gothic" panose="020B0503020000020004" pitchFamily="34" charset="-127"/>
              </a:rPr>
              <a:t>Irsai</a:t>
            </a:r>
            <a:r>
              <a:rPr lang="hu-HU" sz="16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 Olivér szőlő pálinka – 2019</a:t>
            </a:r>
          </a:p>
          <a:p>
            <a:r>
              <a:rPr lang="hu-HU" sz="16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Kékfrankos Szőlő pálinka – 2019</a:t>
            </a:r>
          </a:p>
          <a:p>
            <a:r>
              <a:rPr lang="hu-HU" sz="16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Turán Szőlő pálinka – 2017</a:t>
            </a:r>
          </a:p>
          <a:p>
            <a:r>
              <a:rPr lang="hu-HU" sz="16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Hegykői Törköly pálinka – 2017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191104" y="2396210"/>
            <a:ext cx="2249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Arany minősítés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558407" y="2797255"/>
            <a:ext cx="376184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Birs pálinka – 2019</a:t>
            </a:r>
          </a:p>
          <a:p>
            <a:r>
              <a:rPr lang="hu-HU" sz="1600" dirty="0"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Zenit szőlő pálinka – 2017</a:t>
            </a:r>
          </a:p>
          <a:p>
            <a:r>
              <a:rPr lang="hu-HU" sz="1600" dirty="0" err="1"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Irsai</a:t>
            </a:r>
            <a:r>
              <a:rPr lang="hu-HU" sz="1600" dirty="0"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 Szőlő - Vilmoskörte pálinka – 2017</a:t>
            </a:r>
          </a:p>
          <a:p>
            <a:r>
              <a:rPr lang="hu-HU" sz="1600" dirty="0"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Meggy pálinka – 2019</a:t>
            </a:r>
          </a:p>
          <a:p>
            <a:r>
              <a:rPr lang="hu-HU" sz="1600" dirty="0"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Érlelt </a:t>
            </a:r>
            <a:r>
              <a:rPr lang="hu-HU" sz="1600" dirty="0" err="1"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Penyigei</a:t>
            </a:r>
            <a:r>
              <a:rPr lang="hu-HU" sz="1600" dirty="0"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 Szilva pálinka – 2015</a:t>
            </a:r>
          </a:p>
          <a:p>
            <a:r>
              <a:rPr lang="hu-HU" sz="1600" dirty="0" err="1"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Penyigei</a:t>
            </a:r>
            <a:r>
              <a:rPr lang="hu-HU" sz="1600" dirty="0"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 Szilva pálinka – 2018</a:t>
            </a:r>
          </a:p>
          <a:p>
            <a:r>
              <a:rPr lang="hu-HU" sz="1600" dirty="0"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Fekete Ribiszke pálinka – 2019</a:t>
            </a:r>
          </a:p>
          <a:p>
            <a:r>
              <a:rPr lang="hu-HU" sz="1600" dirty="0"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Hegykői Törköly pálinka – 2015</a:t>
            </a:r>
          </a:p>
        </p:txBody>
      </p:sp>
      <p:sp>
        <p:nvSpPr>
          <p:cNvPr id="11" name="Szövegdoboz 10">
            <a:extLst>
              <a:ext uri="{FF2B5EF4-FFF2-40B4-BE49-F238E27FC236}">
                <a16:creationId xmlns="" xmlns:a16="http://schemas.microsoft.com/office/drawing/2014/main" id="{E61A3001-CFCD-467D-A17E-84BD251DF4FD}"/>
              </a:ext>
            </a:extLst>
          </p:cNvPr>
          <p:cNvSpPr txBox="1"/>
          <p:nvPr/>
        </p:nvSpPr>
        <p:spPr>
          <a:xfrm>
            <a:off x="8350245" y="5548837"/>
            <a:ext cx="32679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Birs pálinka – 2018</a:t>
            </a:r>
          </a:p>
          <a:p>
            <a:r>
              <a:rPr lang="hu-HU" sz="1600" dirty="0" err="1">
                <a:latin typeface="Malgun Gothic" panose="020B0503020000020004" pitchFamily="34" charset="-127"/>
                <a:ea typeface="Malgun Gothic" panose="020B0503020000020004" pitchFamily="34" charset="-127"/>
              </a:rPr>
              <a:t>Irsai</a:t>
            </a:r>
            <a:r>
              <a:rPr lang="hu-HU" sz="16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 Olivér Szőlő pálinka - 2018</a:t>
            </a:r>
          </a:p>
        </p:txBody>
      </p:sp>
      <p:sp>
        <p:nvSpPr>
          <p:cNvPr id="8" name="Téglalap 7">
            <a:extLst>
              <a:ext uri="{FF2B5EF4-FFF2-40B4-BE49-F238E27FC236}">
                <a16:creationId xmlns="" xmlns:a16="http://schemas.microsoft.com/office/drawing/2014/main" id="{333166C8-79D8-42DF-8EE6-527315D8C81E}"/>
              </a:ext>
            </a:extLst>
          </p:cNvPr>
          <p:cNvSpPr/>
          <p:nvPr/>
        </p:nvSpPr>
        <p:spPr>
          <a:xfrm>
            <a:off x="0" y="-573792"/>
            <a:ext cx="12192000" cy="223380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sz="1200" b="1" dirty="0">
              <a:solidFill>
                <a:schemeClr val="tx2">
                  <a:lumMod val="75000"/>
                </a:schemeClr>
              </a:solidFill>
              <a:ea typeface="Tahoma" pitchFamily="34" charset="0"/>
              <a:cs typeface="Times New Roman" pitchFamily="18" charset="0"/>
            </a:endParaRPr>
          </a:p>
          <a:p>
            <a:pPr algn="ctr"/>
            <a:r>
              <a:rPr lang="hu-HU" sz="2800" b="1" dirty="0">
                <a:solidFill>
                  <a:schemeClr val="tx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2020. évi </a:t>
            </a:r>
          </a:p>
          <a:p>
            <a:pPr algn="ctr"/>
            <a:r>
              <a:rPr lang="hu-HU" sz="2800" b="1" dirty="0">
                <a:solidFill>
                  <a:schemeClr val="tx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Országos Pálinka- és </a:t>
            </a:r>
          </a:p>
          <a:p>
            <a:pPr algn="ctr"/>
            <a:r>
              <a:rPr lang="hu-HU" sz="2800" b="1" dirty="0">
                <a:solidFill>
                  <a:schemeClr val="tx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Törkölypálinka Verseny </a:t>
            </a:r>
          </a:p>
          <a:p>
            <a:pPr algn="ctr"/>
            <a:endParaRPr lang="hu-HU" sz="1200" b="1" dirty="0">
              <a:solidFill>
                <a:srgbClr val="C00000"/>
              </a:solidFill>
              <a:latin typeface="Caladea" panose="02040503050406030204" pitchFamily="18" charset="-18"/>
              <a:ea typeface="Tahoma" pitchFamily="34" charset="0"/>
              <a:cs typeface="Aparajita" panose="020B0604020202020204" pitchFamily="34" charset="0"/>
            </a:endParaRPr>
          </a:p>
          <a:p>
            <a:pPr algn="ctr"/>
            <a:r>
              <a:rPr lang="hu-HU" sz="2500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parajita" panose="020B0604020202020204" pitchFamily="34" charset="0"/>
              </a:rPr>
              <a:t>Arany-, ezüst-, bronzminősítésű pálinkák</a:t>
            </a:r>
          </a:p>
        </p:txBody>
      </p:sp>
      <p:sp>
        <p:nvSpPr>
          <p:cNvPr id="15" name="Szövegdoboz 14">
            <a:extLst>
              <a:ext uri="{FF2B5EF4-FFF2-40B4-BE49-F238E27FC236}">
                <a16:creationId xmlns="" xmlns:a16="http://schemas.microsoft.com/office/drawing/2014/main" id="{D5400B6A-62F0-4C16-8023-953F2035FB0A}"/>
              </a:ext>
            </a:extLst>
          </p:cNvPr>
          <p:cNvSpPr txBox="1"/>
          <p:nvPr/>
        </p:nvSpPr>
        <p:spPr>
          <a:xfrm>
            <a:off x="8050146" y="4925085"/>
            <a:ext cx="235153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2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Bronz minősítés</a:t>
            </a:r>
          </a:p>
        </p:txBody>
      </p:sp>
      <p:pic>
        <p:nvPicPr>
          <p:cNvPr id="10" name="Kép 9">
            <a:extLst>
              <a:ext uri="{FF2B5EF4-FFF2-40B4-BE49-F238E27FC236}">
                <a16:creationId xmlns="" xmlns:a16="http://schemas.microsoft.com/office/drawing/2014/main" id="{D007B91F-A0AE-437B-8770-AE6ACDBF8F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760" y="79320"/>
            <a:ext cx="1800200" cy="1028685"/>
          </a:xfrm>
          <a:prstGeom prst="rect">
            <a:avLst/>
          </a:prstGeom>
        </p:spPr>
      </p:pic>
      <p:sp>
        <p:nvSpPr>
          <p:cNvPr id="12" name="Szövegdoboz 11">
            <a:extLst>
              <a:ext uri="{FF2B5EF4-FFF2-40B4-BE49-F238E27FC236}">
                <a16:creationId xmlns="" xmlns:a16="http://schemas.microsoft.com/office/drawing/2014/main" id="{94FC0CA1-B21C-419B-B3FF-645A8A8F3CDD}"/>
              </a:ext>
            </a:extLst>
          </p:cNvPr>
          <p:cNvSpPr txBox="1"/>
          <p:nvPr/>
        </p:nvSpPr>
        <p:spPr>
          <a:xfrm>
            <a:off x="558407" y="5683635"/>
            <a:ext cx="33661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Hegykői Alma pálinka - 2017</a:t>
            </a:r>
          </a:p>
          <a:p>
            <a:r>
              <a:rPr lang="hu-HU" sz="16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Golden Alma pálinka – 2015</a:t>
            </a:r>
          </a:p>
          <a:p>
            <a:r>
              <a:rPr lang="hu-HU" sz="16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Hegykői Körte pálinka – 2019</a:t>
            </a:r>
          </a:p>
        </p:txBody>
      </p:sp>
      <p:pic>
        <p:nvPicPr>
          <p:cNvPr id="6" name="Kép 5">
            <a:extLst>
              <a:ext uri="{FF2B5EF4-FFF2-40B4-BE49-F238E27FC236}">
                <a16:creationId xmlns="" xmlns:a16="http://schemas.microsoft.com/office/drawing/2014/main" id="{63B6435F-7E3D-4797-B2E8-D210E01AC1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0146" y="1883652"/>
            <a:ext cx="2554795" cy="1233895"/>
          </a:xfrm>
          <a:prstGeom prst="rect">
            <a:avLst/>
          </a:prstGeom>
        </p:spPr>
      </p:pic>
      <p:sp>
        <p:nvSpPr>
          <p:cNvPr id="13" name="Szövegdoboz 12">
            <a:extLst>
              <a:ext uri="{FF2B5EF4-FFF2-40B4-BE49-F238E27FC236}">
                <a16:creationId xmlns="" xmlns:a16="http://schemas.microsoft.com/office/drawing/2014/main" id="{52479260-9452-4AF3-B99C-3F7AB186C707}"/>
              </a:ext>
            </a:extLst>
          </p:cNvPr>
          <p:cNvSpPr txBox="1"/>
          <p:nvPr/>
        </p:nvSpPr>
        <p:spPr>
          <a:xfrm rot="10800000" flipH="1" flipV="1">
            <a:off x="8323747" y="3289697"/>
            <a:ext cx="35294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Fekete Cseresznye - Málna pálinka 2019</a:t>
            </a:r>
          </a:p>
          <a:p>
            <a:r>
              <a:rPr lang="hu-HU" sz="16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Birs - </a:t>
            </a:r>
            <a:r>
              <a:rPr lang="hu-HU" sz="1600" dirty="0" err="1">
                <a:latin typeface="Malgun Gothic" panose="020B0503020000020004" pitchFamily="34" charset="-127"/>
                <a:ea typeface="Malgun Gothic" panose="020B0503020000020004" pitchFamily="34" charset="-127"/>
              </a:rPr>
              <a:t>Penyigei</a:t>
            </a:r>
            <a:r>
              <a:rPr lang="hu-HU" sz="16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 Szilva pálinka – 2016</a:t>
            </a:r>
          </a:p>
          <a:p>
            <a:r>
              <a:rPr lang="hu-HU" sz="16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Zenit Szőlő Kései Meggy pálinka - 2016</a:t>
            </a:r>
          </a:p>
        </p:txBody>
      </p:sp>
      <p:sp>
        <p:nvSpPr>
          <p:cNvPr id="2" name="Szövegdoboz 1">
            <a:extLst>
              <a:ext uri="{FF2B5EF4-FFF2-40B4-BE49-F238E27FC236}">
                <a16:creationId xmlns="" xmlns:a16="http://schemas.microsoft.com/office/drawing/2014/main" id="{D009787F-A1B9-4773-8D4E-56CEC26549A1}"/>
              </a:ext>
            </a:extLst>
          </p:cNvPr>
          <p:cNvSpPr txBox="1"/>
          <p:nvPr/>
        </p:nvSpPr>
        <p:spPr>
          <a:xfrm>
            <a:off x="406305" y="1779498"/>
            <a:ext cx="782789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u-HU" sz="20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Magyarország 2020. évi legeredményesebb pálinkafőzdéje I.</a:t>
            </a: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357813722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églalap 15"/>
          <p:cNvSpPr/>
          <p:nvPr/>
        </p:nvSpPr>
        <p:spPr>
          <a:xfrm>
            <a:off x="2696787" y="2481722"/>
            <a:ext cx="6798427" cy="6206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800" b="1" dirty="0">
              <a:solidFill>
                <a:srgbClr val="C00000"/>
              </a:solidFill>
              <a:latin typeface="Caladea" panose="02040503050406030204" pitchFamily="18" charset="-18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17" name="Téglalap 16"/>
          <p:cNvSpPr/>
          <p:nvPr/>
        </p:nvSpPr>
        <p:spPr>
          <a:xfrm>
            <a:off x="0" y="1718027"/>
            <a:ext cx="12192000" cy="7267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  <a:latin typeface="Brandon Grotesque Regular" panose="020B0503020203060202" pitchFamily="34" charset="-18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1704540" y="2951948"/>
            <a:ext cx="8963461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hu-HU" sz="3200" b="1" dirty="0">
              <a:latin typeface="Malgun Gothic" panose="020B0503020000020004" pitchFamily="34" charset="-127"/>
              <a:ea typeface="Malgun Gothic" panose="020B0503020000020004" pitchFamily="34" charset="-127"/>
              <a:cs typeface="Aparajita" panose="020B0604020202020204" pitchFamily="34" charset="0"/>
            </a:endParaRPr>
          </a:p>
          <a:p>
            <a:pPr lvl="0" algn="ctr"/>
            <a:endParaRPr lang="hu-HU" sz="3200" dirty="0">
              <a:latin typeface="Malgun Gothic" panose="020B0503020000020004" pitchFamily="34" charset="-127"/>
              <a:ea typeface="Malgun Gothic" panose="020B0503020000020004" pitchFamily="34" charset="-127"/>
              <a:cs typeface="Aparajita" panose="020B0604020202020204" pitchFamily="34" charset="0"/>
            </a:endParaRPr>
          </a:p>
          <a:p>
            <a:pPr lvl="0" algn="ctr"/>
            <a:r>
              <a:rPr lang="hu-HU" sz="4500" b="1" dirty="0" err="1">
                <a:latin typeface="Malgun Gothic" panose="020B0503020000020004" pitchFamily="34" charset="-127"/>
                <a:ea typeface="Malgun Gothic" panose="020B0503020000020004" pitchFamily="34" charset="-127"/>
                <a:cs typeface="Aparajita" panose="020B0604020202020204" pitchFamily="34" charset="0"/>
              </a:rPr>
              <a:t>Champion</a:t>
            </a:r>
            <a:r>
              <a:rPr lang="hu-HU" sz="4500" b="1" dirty="0">
                <a:latin typeface="Malgun Gothic" panose="020B0503020000020004" pitchFamily="34" charset="-127"/>
                <a:ea typeface="Malgun Gothic" panose="020B0503020000020004" pitchFamily="34" charset="-127"/>
                <a:cs typeface="Aparajita" panose="020B0604020202020204" pitchFamily="34" charset="0"/>
              </a:rPr>
              <a:t> díjas pálinkák </a:t>
            </a:r>
          </a:p>
          <a:p>
            <a:pPr lvl="0" algn="ctr"/>
            <a:endParaRPr lang="hu-HU" sz="4500" b="1" dirty="0">
              <a:solidFill>
                <a:srgbClr val="7030A0"/>
              </a:solidFill>
              <a:latin typeface="Caladea" panose="02040503050406030204" pitchFamily="18" charset="-18"/>
              <a:ea typeface="Tahoma" pitchFamily="34" charset="0"/>
              <a:cs typeface="Aparajita" panose="020B0604020202020204" pitchFamily="34" charset="0"/>
            </a:endParaRPr>
          </a:p>
          <a:p>
            <a:pPr lvl="0" algn="ctr"/>
            <a:r>
              <a:rPr lang="hu-HU" sz="3200" b="1" dirty="0">
                <a:solidFill>
                  <a:schemeClr val="tx2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 </a:t>
            </a:r>
          </a:p>
        </p:txBody>
      </p:sp>
      <p:sp>
        <p:nvSpPr>
          <p:cNvPr id="2" name="Téglalap 1">
            <a:extLst>
              <a:ext uri="{FF2B5EF4-FFF2-40B4-BE49-F238E27FC236}">
                <a16:creationId xmlns="" xmlns:a16="http://schemas.microsoft.com/office/drawing/2014/main" id="{46F788B3-BEF9-416A-B605-0DC5C65486AC}"/>
              </a:ext>
            </a:extLst>
          </p:cNvPr>
          <p:cNvSpPr/>
          <p:nvPr/>
        </p:nvSpPr>
        <p:spPr>
          <a:xfrm>
            <a:off x="0" y="-573792"/>
            <a:ext cx="12192000" cy="223380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sz="1200" b="1" dirty="0">
              <a:solidFill>
                <a:schemeClr val="tx2">
                  <a:lumMod val="75000"/>
                </a:schemeClr>
              </a:solidFill>
              <a:ea typeface="Tahoma" pitchFamily="34" charset="0"/>
              <a:cs typeface="Times New Roman" pitchFamily="18" charset="0"/>
            </a:endParaRPr>
          </a:p>
          <a:p>
            <a:pPr algn="ctr"/>
            <a:r>
              <a:rPr lang="hu-HU" sz="2800" b="1" dirty="0">
                <a:solidFill>
                  <a:schemeClr val="tx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2020. évi </a:t>
            </a:r>
          </a:p>
          <a:p>
            <a:pPr algn="ctr"/>
            <a:r>
              <a:rPr lang="hu-HU" sz="2800" b="1" dirty="0">
                <a:solidFill>
                  <a:schemeClr val="tx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Országos Pálinka- és </a:t>
            </a:r>
          </a:p>
          <a:p>
            <a:pPr algn="ctr"/>
            <a:r>
              <a:rPr lang="hu-HU" sz="2800" b="1" dirty="0">
                <a:solidFill>
                  <a:schemeClr val="tx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Törkölypálinka Verseny </a:t>
            </a:r>
          </a:p>
          <a:p>
            <a:pPr algn="ctr"/>
            <a:endParaRPr lang="hu-HU" sz="1200" b="1" dirty="0">
              <a:solidFill>
                <a:srgbClr val="C00000"/>
              </a:solidFill>
              <a:latin typeface="Caladea" panose="02040503050406030204" pitchFamily="18" charset="-18"/>
              <a:ea typeface="Tahoma" pitchFamily="34" charset="0"/>
              <a:cs typeface="Aparajita" panose="020B0604020202020204" pitchFamily="34" charset="0"/>
            </a:endParaRPr>
          </a:p>
        </p:txBody>
      </p:sp>
      <p:pic>
        <p:nvPicPr>
          <p:cNvPr id="4" name="Kép 3">
            <a:extLst>
              <a:ext uri="{FF2B5EF4-FFF2-40B4-BE49-F238E27FC236}">
                <a16:creationId xmlns="" xmlns:a16="http://schemas.microsoft.com/office/drawing/2014/main" id="{D1006BC5-FF22-43AB-8148-D5C1A39A05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88" y="-1679"/>
            <a:ext cx="1800200" cy="1028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61176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églalap 15"/>
          <p:cNvSpPr/>
          <p:nvPr/>
        </p:nvSpPr>
        <p:spPr>
          <a:xfrm>
            <a:off x="3045027" y="2833757"/>
            <a:ext cx="6101945" cy="13000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400" b="1" dirty="0">
                <a:solidFill>
                  <a:srgbClr val="C00000"/>
                </a:solidFill>
                <a:latin typeface="Sitka Banner" panose="02000505000000020004" pitchFamily="2" charset="0"/>
                <a:ea typeface="Tahoma" pitchFamily="34" charset="0"/>
                <a:cs typeface="Times New Roman" pitchFamily="18" charset="0"/>
              </a:rPr>
              <a:t>NOBILIS PÁLINKAFARM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3641910" y="4024243"/>
            <a:ext cx="4908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Vilmoskörte pálinkája</a:t>
            </a:r>
          </a:p>
        </p:txBody>
      </p:sp>
      <p:sp>
        <p:nvSpPr>
          <p:cNvPr id="2" name="Szövegdoboz 1"/>
          <p:cNvSpPr txBox="1"/>
          <p:nvPr/>
        </p:nvSpPr>
        <p:spPr>
          <a:xfrm>
            <a:off x="2989080" y="1917052"/>
            <a:ext cx="63296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dirty="0" err="1">
                <a:latin typeface="Malgun Gothic" panose="020B0503020000020004" pitchFamily="34" charset="-127"/>
                <a:ea typeface="Malgun Gothic" panose="020B0503020000020004" pitchFamily="34" charset="-127"/>
              </a:rPr>
              <a:t>Champion</a:t>
            </a:r>
            <a:r>
              <a:rPr lang="hu-HU" sz="36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 Vilmoskörte pálinka a</a:t>
            </a:r>
          </a:p>
        </p:txBody>
      </p:sp>
      <p:sp>
        <p:nvSpPr>
          <p:cNvPr id="6" name="Téglalap 5">
            <a:extLst>
              <a:ext uri="{FF2B5EF4-FFF2-40B4-BE49-F238E27FC236}">
                <a16:creationId xmlns="" xmlns:a16="http://schemas.microsoft.com/office/drawing/2014/main" id="{A16C7C66-E023-487C-A9BD-BC3CB7FC9A10}"/>
              </a:ext>
            </a:extLst>
          </p:cNvPr>
          <p:cNvSpPr/>
          <p:nvPr/>
        </p:nvSpPr>
        <p:spPr>
          <a:xfrm>
            <a:off x="0" y="-573792"/>
            <a:ext cx="12192000" cy="223380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sz="1200" b="1" dirty="0">
              <a:solidFill>
                <a:schemeClr val="tx2">
                  <a:lumMod val="75000"/>
                </a:schemeClr>
              </a:solidFill>
              <a:ea typeface="Tahoma" pitchFamily="34" charset="0"/>
              <a:cs typeface="Times New Roman" pitchFamily="18" charset="0"/>
            </a:endParaRPr>
          </a:p>
          <a:p>
            <a:pPr algn="ctr"/>
            <a:r>
              <a:rPr lang="hu-HU" sz="2800" b="1" dirty="0">
                <a:solidFill>
                  <a:schemeClr val="tx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2020. évi </a:t>
            </a:r>
          </a:p>
          <a:p>
            <a:pPr algn="ctr"/>
            <a:r>
              <a:rPr lang="hu-HU" sz="2800" b="1" dirty="0">
                <a:solidFill>
                  <a:schemeClr val="tx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Országos Pálinka- és </a:t>
            </a:r>
          </a:p>
          <a:p>
            <a:pPr algn="ctr"/>
            <a:r>
              <a:rPr lang="hu-HU" sz="2800" b="1" dirty="0">
                <a:solidFill>
                  <a:schemeClr val="tx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Törkölypálinka Verseny </a:t>
            </a:r>
          </a:p>
          <a:p>
            <a:pPr algn="ctr"/>
            <a:endParaRPr lang="hu-HU" sz="1200" b="1" dirty="0">
              <a:solidFill>
                <a:srgbClr val="C00000"/>
              </a:solidFill>
              <a:latin typeface="Caladea" panose="02040503050406030204" pitchFamily="18" charset="-18"/>
              <a:ea typeface="Tahoma" pitchFamily="34" charset="0"/>
              <a:cs typeface="Aparajita" panose="020B0604020202020204" pitchFamily="34" charset="0"/>
            </a:endParaRPr>
          </a:p>
          <a:p>
            <a:pPr algn="ctr"/>
            <a:r>
              <a:rPr lang="hu-HU" sz="2500" dirty="0" err="1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parajita" panose="020B0604020202020204" pitchFamily="34" charset="0"/>
              </a:rPr>
              <a:t>Champion</a:t>
            </a:r>
            <a:r>
              <a:rPr lang="hu-HU" sz="2500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parajita" panose="020B0604020202020204" pitchFamily="34" charset="0"/>
              </a:rPr>
              <a:t> díjak</a:t>
            </a:r>
          </a:p>
        </p:txBody>
      </p:sp>
      <p:pic>
        <p:nvPicPr>
          <p:cNvPr id="8" name="Kép 7">
            <a:extLst>
              <a:ext uri="{FF2B5EF4-FFF2-40B4-BE49-F238E27FC236}">
                <a16:creationId xmlns="" xmlns:a16="http://schemas.microsoft.com/office/drawing/2014/main" id="{E2AD53C2-1FD7-4DFF-963B-D9EBDD282B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880" y="28766"/>
            <a:ext cx="1800200" cy="1028685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="" xmlns:a16="http://schemas.microsoft.com/office/drawing/2014/main" id="{084AB1E6-62C3-4FCD-B8B6-4D8BBF1034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283" y="4807138"/>
            <a:ext cx="1795286" cy="1803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19977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églalap 15"/>
          <p:cNvSpPr/>
          <p:nvPr/>
        </p:nvSpPr>
        <p:spPr>
          <a:xfrm>
            <a:off x="3483790" y="3016549"/>
            <a:ext cx="5919290" cy="13000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400" b="1" dirty="0">
                <a:solidFill>
                  <a:srgbClr val="C00000"/>
                </a:solidFill>
                <a:latin typeface="Sitka Banner" panose="02000505000000020004" pitchFamily="2" charset="0"/>
                <a:ea typeface="Tahoma" pitchFamily="34" charset="0"/>
                <a:cs typeface="Times New Roman" pitchFamily="18" charset="0"/>
              </a:rPr>
              <a:t>ÖREGETESI PALÓC PÁLINKA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2315580" y="4424283"/>
            <a:ext cx="7848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Cigánymeggy pálinkája</a:t>
            </a:r>
          </a:p>
        </p:txBody>
      </p:sp>
      <p:sp>
        <p:nvSpPr>
          <p:cNvPr id="2" name="Szövegdoboz 1"/>
          <p:cNvSpPr txBox="1"/>
          <p:nvPr/>
        </p:nvSpPr>
        <p:spPr>
          <a:xfrm>
            <a:off x="2387588" y="2262568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dirty="0" err="1">
                <a:latin typeface="Malgun Gothic" panose="020B0503020000020004" pitchFamily="34" charset="-127"/>
                <a:ea typeface="Malgun Gothic" panose="020B0503020000020004" pitchFamily="34" charset="-127"/>
              </a:rPr>
              <a:t>Champion</a:t>
            </a:r>
            <a:r>
              <a:rPr lang="hu-HU" sz="36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 Meggy pálinka az</a:t>
            </a:r>
          </a:p>
        </p:txBody>
      </p:sp>
      <p:sp>
        <p:nvSpPr>
          <p:cNvPr id="6" name="Téglalap 5">
            <a:extLst>
              <a:ext uri="{FF2B5EF4-FFF2-40B4-BE49-F238E27FC236}">
                <a16:creationId xmlns="" xmlns:a16="http://schemas.microsoft.com/office/drawing/2014/main" id="{A16C7C66-E023-487C-A9BD-BC3CB7FC9A10}"/>
              </a:ext>
            </a:extLst>
          </p:cNvPr>
          <p:cNvSpPr/>
          <p:nvPr/>
        </p:nvSpPr>
        <p:spPr>
          <a:xfrm>
            <a:off x="0" y="-573792"/>
            <a:ext cx="12192000" cy="223380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sz="1200" b="1" dirty="0">
              <a:solidFill>
                <a:schemeClr val="tx2">
                  <a:lumMod val="75000"/>
                </a:schemeClr>
              </a:solidFill>
              <a:ea typeface="Tahoma" pitchFamily="34" charset="0"/>
              <a:cs typeface="Times New Roman" pitchFamily="18" charset="0"/>
            </a:endParaRPr>
          </a:p>
          <a:p>
            <a:pPr algn="ctr"/>
            <a:r>
              <a:rPr lang="hu-HU" sz="2800" b="1" dirty="0">
                <a:solidFill>
                  <a:schemeClr val="tx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2020. évi </a:t>
            </a:r>
          </a:p>
          <a:p>
            <a:pPr algn="ctr"/>
            <a:r>
              <a:rPr lang="hu-HU" sz="2800" b="1" dirty="0">
                <a:solidFill>
                  <a:schemeClr val="tx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Országos Pálinka- és </a:t>
            </a:r>
          </a:p>
          <a:p>
            <a:pPr algn="ctr"/>
            <a:r>
              <a:rPr lang="hu-HU" sz="2800" b="1" dirty="0">
                <a:solidFill>
                  <a:schemeClr val="tx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Törkölypálinka Verseny </a:t>
            </a:r>
          </a:p>
          <a:p>
            <a:pPr algn="ctr"/>
            <a:endParaRPr lang="hu-HU" sz="1200" b="1" dirty="0">
              <a:solidFill>
                <a:srgbClr val="C00000"/>
              </a:solidFill>
              <a:latin typeface="Caladea" panose="02040503050406030204" pitchFamily="18" charset="-18"/>
              <a:ea typeface="Tahoma" pitchFamily="34" charset="0"/>
              <a:cs typeface="Aparajita" panose="020B0604020202020204" pitchFamily="34" charset="0"/>
            </a:endParaRPr>
          </a:p>
          <a:p>
            <a:pPr algn="ctr"/>
            <a:r>
              <a:rPr lang="hu-HU" sz="2500" dirty="0" err="1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parajita" panose="020B0604020202020204" pitchFamily="34" charset="0"/>
              </a:rPr>
              <a:t>Champion</a:t>
            </a:r>
            <a:r>
              <a:rPr lang="hu-HU" sz="2500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parajita" panose="020B0604020202020204" pitchFamily="34" charset="0"/>
              </a:rPr>
              <a:t> díjak</a:t>
            </a:r>
          </a:p>
        </p:txBody>
      </p:sp>
      <p:pic>
        <p:nvPicPr>
          <p:cNvPr id="8" name="Kép 7">
            <a:extLst>
              <a:ext uri="{FF2B5EF4-FFF2-40B4-BE49-F238E27FC236}">
                <a16:creationId xmlns="" xmlns:a16="http://schemas.microsoft.com/office/drawing/2014/main" id="{E2AD53C2-1FD7-4DFF-963B-D9EBDD282B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880" y="28766"/>
            <a:ext cx="1800200" cy="1028685"/>
          </a:xfrm>
          <a:prstGeom prst="rect">
            <a:avLst/>
          </a:prstGeom>
        </p:spPr>
      </p:pic>
      <p:pic>
        <p:nvPicPr>
          <p:cNvPr id="4" name="Kép 3">
            <a:extLst>
              <a:ext uri="{FF2B5EF4-FFF2-40B4-BE49-F238E27FC236}">
                <a16:creationId xmlns="" xmlns:a16="http://schemas.microsoft.com/office/drawing/2014/main" id="{6AEE8FB8-ABBC-4CAF-B47B-39BBB3576C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4483" y="5114205"/>
            <a:ext cx="3837904" cy="1410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68724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églalap 15"/>
          <p:cNvSpPr/>
          <p:nvPr/>
        </p:nvSpPr>
        <p:spPr>
          <a:xfrm>
            <a:off x="3544975" y="2913076"/>
            <a:ext cx="5462090" cy="13000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400" b="1" dirty="0">
                <a:solidFill>
                  <a:srgbClr val="C00000"/>
                </a:solidFill>
                <a:latin typeface="Sitka Banner" panose="02000505000000020004" pitchFamily="2" charset="0"/>
                <a:ea typeface="Tahoma" pitchFamily="34" charset="0"/>
                <a:cs typeface="Times New Roman" pitchFamily="18" charset="0"/>
              </a:rPr>
              <a:t>IKUN PÁLINKA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3641910" y="4024243"/>
            <a:ext cx="4908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Feketeribizli pálinkája</a:t>
            </a:r>
          </a:p>
        </p:txBody>
      </p:sp>
      <p:sp>
        <p:nvSpPr>
          <p:cNvPr id="2" name="Szövegdoboz 1"/>
          <p:cNvSpPr txBox="1"/>
          <p:nvPr/>
        </p:nvSpPr>
        <p:spPr>
          <a:xfrm>
            <a:off x="2989080" y="1917052"/>
            <a:ext cx="63296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dirty="0" err="1">
                <a:latin typeface="Malgun Gothic" panose="020B0503020000020004" pitchFamily="34" charset="-127"/>
                <a:ea typeface="Malgun Gothic" panose="020B0503020000020004" pitchFamily="34" charset="-127"/>
              </a:rPr>
              <a:t>Champion</a:t>
            </a:r>
            <a:r>
              <a:rPr lang="hu-HU" sz="36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 Feketeribizli pálinka az</a:t>
            </a:r>
          </a:p>
        </p:txBody>
      </p:sp>
      <p:sp>
        <p:nvSpPr>
          <p:cNvPr id="6" name="Téglalap 5">
            <a:extLst>
              <a:ext uri="{FF2B5EF4-FFF2-40B4-BE49-F238E27FC236}">
                <a16:creationId xmlns="" xmlns:a16="http://schemas.microsoft.com/office/drawing/2014/main" id="{A16C7C66-E023-487C-A9BD-BC3CB7FC9A10}"/>
              </a:ext>
            </a:extLst>
          </p:cNvPr>
          <p:cNvSpPr/>
          <p:nvPr/>
        </p:nvSpPr>
        <p:spPr>
          <a:xfrm>
            <a:off x="0" y="-573792"/>
            <a:ext cx="12192000" cy="223380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sz="1200" b="1" dirty="0">
              <a:solidFill>
                <a:schemeClr val="tx2">
                  <a:lumMod val="75000"/>
                </a:schemeClr>
              </a:solidFill>
              <a:ea typeface="Tahoma" pitchFamily="34" charset="0"/>
              <a:cs typeface="Times New Roman" pitchFamily="18" charset="0"/>
            </a:endParaRPr>
          </a:p>
          <a:p>
            <a:pPr algn="ctr"/>
            <a:r>
              <a:rPr lang="hu-HU" sz="2800" b="1" dirty="0">
                <a:solidFill>
                  <a:schemeClr val="tx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2020. évi </a:t>
            </a:r>
          </a:p>
          <a:p>
            <a:pPr algn="ctr"/>
            <a:r>
              <a:rPr lang="hu-HU" sz="2800" b="1" dirty="0">
                <a:solidFill>
                  <a:schemeClr val="tx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Országos Pálinka- és </a:t>
            </a:r>
          </a:p>
          <a:p>
            <a:pPr algn="ctr"/>
            <a:r>
              <a:rPr lang="hu-HU" sz="2800" b="1" dirty="0">
                <a:solidFill>
                  <a:schemeClr val="tx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Törkölypálinka Verseny </a:t>
            </a:r>
          </a:p>
          <a:p>
            <a:pPr algn="ctr"/>
            <a:endParaRPr lang="hu-HU" sz="1200" b="1" dirty="0">
              <a:solidFill>
                <a:srgbClr val="C00000"/>
              </a:solidFill>
              <a:latin typeface="Caladea" panose="02040503050406030204" pitchFamily="18" charset="-18"/>
              <a:ea typeface="Tahoma" pitchFamily="34" charset="0"/>
              <a:cs typeface="Aparajita" panose="020B0604020202020204" pitchFamily="34" charset="0"/>
            </a:endParaRPr>
          </a:p>
          <a:p>
            <a:pPr algn="ctr"/>
            <a:r>
              <a:rPr lang="hu-HU" sz="2500" dirty="0" err="1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parajita" panose="020B0604020202020204" pitchFamily="34" charset="0"/>
              </a:rPr>
              <a:t>Champion</a:t>
            </a:r>
            <a:r>
              <a:rPr lang="hu-HU" sz="2500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parajita" panose="020B0604020202020204" pitchFamily="34" charset="0"/>
              </a:rPr>
              <a:t> díjak</a:t>
            </a:r>
          </a:p>
        </p:txBody>
      </p:sp>
      <p:pic>
        <p:nvPicPr>
          <p:cNvPr id="8" name="Kép 7">
            <a:extLst>
              <a:ext uri="{FF2B5EF4-FFF2-40B4-BE49-F238E27FC236}">
                <a16:creationId xmlns="" xmlns:a16="http://schemas.microsoft.com/office/drawing/2014/main" id="{E2AD53C2-1FD7-4DFF-963B-D9EBDD282B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880" y="28766"/>
            <a:ext cx="1800200" cy="1028685"/>
          </a:xfrm>
          <a:prstGeom prst="rect">
            <a:avLst/>
          </a:prstGeom>
        </p:spPr>
      </p:pic>
      <p:pic>
        <p:nvPicPr>
          <p:cNvPr id="4" name="Kép 3">
            <a:extLst>
              <a:ext uri="{FF2B5EF4-FFF2-40B4-BE49-F238E27FC236}">
                <a16:creationId xmlns="" xmlns:a16="http://schemas.microsoft.com/office/drawing/2014/main" id="{66248FCC-8969-4978-9909-D4315FF8DB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0091" y="4685218"/>
            <a:ext cx="1561378" cy="2045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3713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églalap 15"/>
          <p:cNvSpPr/>
          <p:nvPr/>
        </p:nvSpPr>
        <p:spPr>
          <a:xfrm>
            <a:off x="3590470" y="3567607"/>
            <a:ext cx="5371100" cy="6206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400" b="1" dirty="0">
                <a:solidFill>
                  <a:srgbClr val="C00000"/>
                </a:solidFill>
                <a:latin typeface="Sitka Banner" panose="02000505000000020004" pitchFamily="2" charset="0"/>
                <a:ea typeface="Tahoma" pitchFamily="34" charset="0"/>
                <a:cs typeface="Times New Roman" pitchFamily="18" charset="0"/>
              </a:rPr>
              <a:t>TOKAJ SPIRIT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2315580" y="4424283"/>
            <a:ext cx="7848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Aszú Törköly pálinkája</a:t>
            </a:r>
          </a:p>
        </p:txBody>
      </p:sp>
      <p:sp>
        <p:nvSpPr>
          <p:cNvPr id="2" name="Szövegdoboz 1"/>
          <p:cNvSpPr txBox="1"/>
          <p:nvPr/>
        </p:nvSpPr>
        <p:spPr>
          <a:xfrm>
            <a:off x="2387588" y="2262568"/>
            <a:ext cx="7776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dirty="0" err="1">
                <a:latin typeface="Malgun Gothic" panose="020B0503020000020004" pitchFamily="34" charset="-127"/>
                <a:ea typeface="Malgun Gothic" panose="020B0503020000020004" pitchFamily="34" charset="-127"/>
              </a:rPr>
              <a:t>Champion</a:t>
            </a:r>
            <a:r>
              <a:rPr lang="hu-HU" sz="36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 Fehérszőlőből készült törköly pálinka a</a:t>
            </a:r>
          </a:p>
        </p:txBody>
      </p:sp>
      <p:pic>
        <p:nvPicPr>
          <p:cNvPr id="7" name="Kép 6">
            <a:extLst>
              <a:ext uri="{FF2B5EF4-FFF2-40B4-BE49-F238E27FC236}">
                <a16:creationId xmlns="" xmlns:a16="http://schemas.microsoft.com/office/drawing/2014/main" id="{4033C9D8-C4C5-4B12-928F-FEF72EE27A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4412" y="5245046"/>
            <a:ext cx="1402767" cy="1402767"/>
          </a:xfrm>
          <a:prstGeom prst="rect">
            <a:avLst/>
          </a:prstGeom>
        </p:spPr>
      </p:pic>
      <p:sp>
        <p:nvSpPr>
          <p:cNvPr id="6" name="Téglalap 5">
            <a:extLst>
              <a:ext uri="{FF2B5EF4-FFF2-40B4-BE49-F238E27FC236}">
                <a16:creationId xmlns="" xmlns:a16="http://schemas.microsoft.com/office/drawing/2014/main" id="{A16C7C66-E023-487C-A9BD-BC3CB7FC9A10}"/>
              </a:ext>
            </a:extLst>
          </p:cNvPr>
          <p:cNvSpPr/>
          <p:nvPr/>
        </p:nvSpPr>
        <p:spPr>
          <a:xfrm>
            <a:off x="0" y="-573792"/>
            <a:ext cx="12192000" cy="223380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sz="1200" b="1" dirty="0">
              <a:solidFill>
                <a:schemeClr val="tx2">
                  <a:lumMod val="75000"/>
                </a:schemeClr>
              </a:solidFill>
              <a:ea typeface="Tahoma" pitchFamily="34" charset="0"/>
              <a:cs typeface="Times New Roman" pitchFamily="18" charset="0"/>
            </a:endParaRPr>
          </a:p>
          <a:p>
            <a:pPr algn="ctr"/>
            <a:r>
              <a:rPr lang="hu-HU" sz="2800" b="1" dirty="0">
                <a:solidFill>
                  <a:schemeClr val="tx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2020. évi </a:t>
            </a:r>
          </a:p>
          <a:p>
            <a:pPr algn="ctr"/>
            <a:r>
              <a:rPr lang="hu-HU" sz="2800" b="1" dirty="0">
                <a:solidFill>
                  <a:schemeClr val="tx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Országos Pálinka- és </a:t>
            </a:r>
          </a:p>
          <a:p>
            <a:pPr algn="ctr"/>
            <a:r>
              <a:rPr lang="hu-HU" sz="2800" b="1" dirty="0">
                <a:solidFill>
                  <a:schemeClr val="tx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Törkölypálinka Verseny </a:t>
            </a:r>
          </a:p>
          <a:p>
            <a:pPr algn="ctr"/>
            <a:endParaRPr lang="hu-HU" sz="1200" b="1" dirty="0">
              <a:solidFill>
                <a:srgbClr val="C00000"/>
              </a:solidFill>
              <a:latin typeface="Caladea" panose="02040503050406030204" pitchFamily="18" charset="-18"/>
              <a:ea typeface="Tahoma" pitchFamily="34" charset="0"/>
              <a:cs typeface="Aparajita" panose="020B0604020202020204" pitchFamily="34" charset="0"/>
            </a:endParaRPr>
          </a:p>
          <a:p>
            <a:pPr algn="ctr"/>
            <a:r>
              <a:rPr lang="hu-HU" sz="2500" dirty="0" err="1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parajita" panose="020B0604020202020204" pitchFamily="34" charset="0"/>
              </a:rPr>
              <a:t>Champion</a:t>
            </a:r>
            <a:r>
              <a:rPr lang="hu-HU" sz="2500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parajita" panose="020B0604020202020204" pitchFamily="34" charset="0"/>
              </a:rPr>
              <a:t> díjak</a:t>
            </a:r>
          </a:p>
        </p:txBody>
      </p:sp>
      <p:pic>
        <p:nvPicPr>
          <p:cNvPr id="8" name="Kép 7">
            <a:extLst>
              <a:ext uri="{FF2B5EF4-FFF2-40B4-BE49-F238E27FC236}">
                <a16:creationId xmlns="" xmlns:a16="http://schemas.microsoft.com/office/drawing/2014/main" id="{E2AD53C2-1FD7-4DFF-963B-D9EBDD282B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880" y="28766"/>
            <a:ext cx="1800200" cy="1028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52397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églalap 15"/>
          <p:cNvSpPr/>
          <p:nvPr/>
        </p:nvSpPr>
        <p:spPr>
          <a:xfrm>
            <a:off x="3544975" y="2913076"/>
            <a:ext cx="5462090" cy="13000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400" b="1" dirty="0">
                <a:solidFill>
                  <a:srgbClr val="C00000"/>
                </a:solidFill>
                <a:latin typeface="Sitka Banner" panose="02000505000000020004" pitchFamily="2" charset="0"/>
                <a:ea typeface="Tahoma" pitchFamily="34" charset="0"/>
                <a:cs typeface="Times New Roman" pitchFamily="18" charset="0"/>
              </a:rPr>
              <a:t>BUTI PÁLINKA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3641910" y="4024243"/>
            <a:ext cx="4908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Vadkörte pálinkája</a:t>
            </a:r>
          </a:p>
        </p:txBody>
      </p:sp>
      <p:sp>
        <p:nvSpPr>
          <p:cNvPr id="2" name="Szövegdoboz 1"/>
          <p:cNvSpPr txBox="1"/>
          <p:nvPr/>
        </p:nvSpPr>
        <p:spPr>
          <a:xfrm>
            <a:off x="2387588" y="1901662"/>
            <a:ext cx="7776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dirty="0" err="1">
                <a:latin typeface="Malgun Gothic" panose="020B0503020000020004" pitchFamily="34" charset="-127"/>
                <a:ea typeface="Malgun Gothic" panose="020B0503020000020004" pitchFamily="34" charset="-127"/>
              </a:rPr>
              <a:t>Champion</a:t>
            </a:r>
            <a:r>
              <a:rPr lang="hu-HU" sz="36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 Almatermésű Vadgyümölcs pálinka a</a:t>
            </a:r>
          </a:p>
        </p:txBody>
      </p:sp>
      <p:sp>
        <p:nvSpPr>
          <p:cNvPr id="6" name="Téglalap 5">
            <a:extLst>
              <a:ext uri="{FF2B5EF4-FFF2-40B4-BE49-F238E27FC236}">
                <a16:creationId xmlns="" xmlns:a16="http://schemas.microsoft.com/office/drawing/2014/main" id="{A16C7C66-E023-487C-A9BD-BC3CB7FC9A10}"/>
              </a:ext>
            </a:extLst>
          </p:cNvPr>
          <p:cNvSpPr/>
          <p:nvPr/>
        </p:nvSpPr>
        <p:spPr>
          <a:xfrm>
            <a:off x="0" y="-573792"/>
            <a:ext cx="12192000" cy="223380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sz="1200" b="1" dirty="0">
              <a:solidFill>
                <a:schemeClr val="tx2">
                  <a:lumMod val="75000"/>
                </a:schemeClr>
              </a:solidFill>
              <a:ea typeface="Tahoma" pitchFamily="34" charset="0"/>
              <a:cs typeface="Times New Roman" pitchFamily="18" charset="0"/>
            </a:endParaRPr>
          </a:p>
          <a:p>
            <a:pPr algn="ctr"/>
            <a:r>
              <a:rPr lang="hu-HU" sz="2800" b="1" dirty="0">
                <a:solidFill>
                  <a:schemeClr val="tx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2020. évi </a:t>
            </a:r>
          </a:p>
          <a:p>
            <a:pPr algn="ctr"/>
            <a:r>
              <a:rPr lang="hu-HU" sz="2800" b="1" dirty="0">
                <a:solidFill>
                  <a:schemeClr val="tx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Országos Pálinka- és </a:t>
            </a:r>
          </a:p>
          <a:p>
            <a:pPr algn="ctr"/>
            <a:r>
              <a:rPr lang="hu-HU" sz="2800" b="1" dirty="0">
                <a:solidFill>
                  <a:schemeClr val="tx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Törkölypálinka Verseny </a:t>
            </a:r>
          </a:p>
          <a:p>
            <a:pPr algn="ctr"/>
            <a:endParaRPr lang="hu-HU" sz="1200" b="1" dirty="0">
              <a:solidFill>
                <a:srgbClr val="C00000"/>
              </a:solidFill>
              <a:latin typeface="Caladea" panose="02040503050406030204" pitchFamily="18" charset="-18"/>
              <a:ea typeface="Tahoma" pitchFamily="34" charset="0"/>
              <a:cs typeface="Aparajita" panose="020B0604020202020204" pitchFamily="34" charset="0"/>
            </a:endParaRPr>
          </a:p>
          <a:p>
            <a:pPr algn="ctr"/>
            <a:r>
              <a:rPr lang="hu-HU" sz="2500" dirty="0" err="1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parajita" panose="020B0604020202020204" pitchFamily="34" charset="0"/>
              </a:rPr>
              <a:t>Champion</a:t>
            </a:r>
            <a:r>
              <a:rPr lang="hu-HU" sz="2500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parajita" panose="020B0604020202020204" pitchFamily="34" charset="0"/>
              </a:rPr>
              <a:t> díjak</a:t>
            </a:r>
          </a:p>
        </p:txBody>
      </p:sp>
      <p:pic>
        <p:nvPicPr>
          <p:cNvPr id="8" name="Kép 7">
            <a:extLst>
              <a:ext uri="{FF2B5EF4-FFF2-40B4-BE49-F238E27FC236}">
                <a16:creationId xmlns="" xmlns:a16="http://schemas.microsoft.com/office/drawing/2014/main" id="{E2AD53C2-1FD7-4DFF-963B-D9EBDD282B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880" y="28766"/>
            <a:ext cx="1800200" cy="1028685"/>
          </a:xfrm>
          <a:prstGeom prst="rect">
            <a:avLst/>
          </a:prstGeom>
        </p:spPr>
      </p:pic>
      <p:pic>
        <p:nvPicPr>
          <p:cNvPr id="5" name="Picture 2" descr="Buti Pálinka - Home | Facebook">
            <a:extLst>
              <a:ext uri="{FF2B5EF4-FFF2-40B4-BE49-F238E27FC236}">
                <a16:creationId xmlns="" xmlns:a16="http://schemas.microsoft.com/office/drawing/2014/main" id="{A53159D9-3ED1-46ED-8B0D-C7636D5437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7217" y="4850671"/>
            <a:ext cx="1886543" cy="1894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41429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églalap 15"/>
          <p:cNvSpPr/>
          <p:nvPr/>
        </p:nvSpPr>
        <p:spPr>
          <a:xfrm>
            <a:off x="2696787" y="2481722"/>
            <a:ext cx="6798427" cy="6206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800" b="1" dirty="0">
              <a:solidFill>
                <a:srgbClr val="C00000"/>
              </a:solidFill>
              <a:latin typeface="Caladea" panose="02040503050406030204" pitchFamily="18" charset="-18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17" name="Téglalap 16"/>
          <p:cNvSpPr/>
          <p:nvPr/>
        </p:nvSpPr>
        <p:spPr>
          <a:xfrm>
            <a:off x="0" y="2266771"/>
            <a:ext cx="12171289" cy="12365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  <a:latin typeface="Brandon Grotesque Regular" panose="020B0503020203060202" pitchFamily="34" charset="-18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1704540" y="2951947"/>
            <a:ext cx="896346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hu-HU" sz="3200" b="1" dirty="0">
              <a:solidFill>
                <a:schemeClr val="accent3">
                  <a:lumMod val="75000"/>
                </a:schemeClr>
              </a:solidFill>
              <a:latin typeface="Caladea" panose="02040503050406030204" pitchFamily="18" charset="-18"/>
              <a:ea typeface="Tahoma" pitchFamily="34" charset="0"/>
              <a:cs typeface="Aparajita" panose="020B0604020202020204" pitchFamily="34" charset="0"/>
            </a:endParaRPr>
          </a:p>
          <a:p>
            <a:pPr lvl="0" algn="ctr"/>
            <a:r>
              <a:rPr lang="hu-HU" sz="3200" b="1" dirty="0">
                <a:latin typeface="Malgun Gothic" panose="020B0503020000020004" pitchFamily="34" charset="-127"/>
                <a:ea typeface="Malgun Gothic" panose="020B0503020000020004" pitchFamily="34" charset="-127"/>
                <a:cs typeface="Aparajita" panose="020B0604020202020204" pitchFamily="34" charset="0"/>
              </a:rPr>
              <a:t>2020. Évi Országos Pálinka- és Törkölypálinka Verseny</a:t>
            </a:r>
          </a:p>
          <a:p>
            <a:pPr lvl="0" algn="ctr"/>
            <a:endParaRPr lang="hu-HU" sz="3200" dirty="0">
              <a:latin typeface="Malgun Gothic" panose="020B0503020000020004" pitchFamily="34" charset="-127"/>
              <a:ea typeface="Malgun Gothic" panose="020B0503020000020004" pitchFamily="34" charset="-127"/>
              <a:cs typeface="Aparajita" panose="020B0604020202020204" pitchFamily="34" charset="0"/>
            </a:endParaRPr>
          </a:p>
          <a:p>
            <a:pPr lvl="0" algn="ctr"/>
            <a:r>
              <a:rPr lang="hu-HU" sz="3200" dirty="0">
                <a:latin typeface="Malgun Gothic" panose="020B0503020000020004" pitchFamily="34" charset="-127"/>
                <a:ea typeface="Malgun Gothic" panose="020B0503020000020004" pitchFamily="34" charset="-127"/>
                <a:cs typeface="Aparajita" panose="020B0604020202020204" pitchFamily="34" charset="0"/>
              </a:rPr>
              <a:t>Pálinkafőzdék eredményességi sorrendben</a:t>
            </a:r>
          </a:p>
        </p:txBody>
      </p:sp>
      <p:sp>
        <p:nvSpPr>
          <p:cNvPr id="2" name="Téglalap 1">
            <a:extLst>
              <a:ext uri="{FF2B5EF4-FFF2-40B4-BE49-F238E27FC236}">
                <a16:creationId xmlns="" xmlns:a16="http://schemas.microsoft.com/office/drawing/2014/main" id="{1ADE9120-DF0F-46C9-BF88-2FBDB4A6ACF5}"/>
              </a:ext>
            </a:extLst>
          </p:cNvPr>
          <p:cNvSpPr/>
          <p:nvPr/>
        </p:nvSpPr>
        <p:spPr>
          <a:xfrm>
            <a:off x="0" y="-22811"/>
            <a:ext cx="12192000" cy="223380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sz="1200" b="1" dirty="0">
              <a:solidFill>
                <a:schemeClr val="tx2">
                  <a:lumMod val="75000"/>
                </a:schemeClr>
              </a:solidFill>
              <a:ea typeface="Tahoma" pitchFamily="34" charset="0"/>
              <a:cs typeface="Times New Roman" pitchFamily="18" charset="0"/>
            </a:endParaRPr>
          </a:p>
          <a:p>
            <a:pPr algn="ctr"/>
            <a:r>
              <a:rPr lang="hu-HU" sz="2800" b="1" dirty="0">
                <a:solidFill>
                  <a:schemeClr val="tx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2020. évi </a:t>
            </a:r>
          </a:p>
          <a:p>
            <a:pPr algn="ctr"/>
            <a:r>
              <a:rPr lang="hu-HU" sz="2800" b="1" dirty="0">
                <a:solidFill>
                  <a:schemeClr val="tx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Országos Pálinka- és </a:t>
            </a:r>
          </a:p>
          <a:p>
            <a:pPr algn="ctr"/>
            <a:r>
              <a:rPr lang="hu-HU" sz="2800" b="1" dirty="0">
                <a:solidFill>
                  <a:schemeClr val="tx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Törkölypálinka Verseny </a:t>
            </a:r>
          </a:p>
          <a:p>
            <a:pPr algn="ctr"/>
            <a:endParaRPr lang="hu-HU" sz="1200" b="1" dirty="0">
              <a:solidFill>
                <a:srgbClr val="C00000"/>
              </a:solidFill>
              <a:latin typeface="Caladea" panose="02040503050406030204" pitchFamily="18" charset="-18"/>
              <a:ea typeface="Tahoma" pitchFamily="34" charset="0"/>
              <a:cs typeface="Aparajita" panose="020B0604020202020204" pitchFamily="34" charset="0"/>
            </a:endParaRPr>
          </a:p>
          <a:p>
            <a:pPr algn="ctr"/>
            <a:r>
              <a:rPr lang="hu-HU" sz="2500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parajita" panose="020B0604020202020204" pitchFamily="34" charset="0"/>
              </a:rPr>
              <a:t>Arany-, ezüst-, bronzminősítésű pálinkák</a:t>
            </a:r>
          </a:p>
        </p:txBody>
      </p:sp>
      <p:pic>
        <p:nvPicPr>
          <p:cNvPr id="4" name="Kép 3">
            <a:extLst>
              <a:ext uri="{FF2B5EF4-FFF2-40B4-BE49-F238E27FC236}">
                <a16:creationId xmlns="" xmlns:a16="http://schemas.microsoft.com/office/drawing/2014/main" id="{6425D93E-FC55-4C46-AFCC-5799BB8CE3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708" y="473391"/>
            <a:ext cx="1800200" cy="1028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42623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églalap 15"/>
          <p:cNvSpPr/>
          <p:nvPr/>
        </p:nvSpPr>
        <p:spPr>
          <a:xfrm>
            <a:off x="3047564" y="2920771"/>
            <a:ext cx="6096871" cy="13000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400" b="1" dirty="0">
                <a:solidFill>
                  <a:srgbClr val="C00000"/>
                </a:solidFill>
                <a:latin typeface="Sitka Banner" panose="02000505000000020004" pitchFamily="2" charset="0"/>
                <a:ea typeface="Tahoma" pitchFamily="34" charset="0"/>
                <a:cs typeface="Times New Roman" pitchFamily="18" charset="0"/>
              </a:rPr>
              <a:t>FENEGYEREK PÁLINKA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3641910" y="4024243"/>
            <a:ext cx="4908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Sajmeggy pálinkája</a:t>
            </a:r>
          </a:p>
        </p:txBody>
      </p:sp>
      <p:sp>
        <p:nvSpPr>
          <p:cNvPr id="2" name="Szövegdoboz 1"/>
          <p:cNvSpPr txBox="1"/>
          <p:nvPr/>
        </p:nvSpPr>
        <p:spPr>
          <a:xfrm>
            <a:off x="2550154" y="1917052"/>
            <a:ext cx="70916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dirty="0" err="1">
                <a:latin typeface="Malgun Gothic" panose="020B0503020000020004" pitchFamily="34" charset="-127"/>
                <a:ea typeface="Malgun Gothic" panose="020B0503020000020004" pitchFamily="34" charset="-127"/>
              </a:rPr>
              <a:t>Champion</a:t>
            </a:r>
            <a:r>
              <a:rPr lang="hu-HU" sz="36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 Csonthéjas Vadgyümölcs pálinka a</a:t>
            </a:r>
          </a:p>
        </p:txBody>
      </p:sp>
      <p:sp>
        <p:nvSpPr>
          <p:cNvPr id="6" name="Téglalap 5">
            <a:extLst>
              <a:ext uri="{FF2B5EF4-FFF2-40B4-BE49-F238E27FC236}">
                <a16:creationId xmlns="" xmlns:a16="http://schemas.microsoft.com/office/drawing/2014/main" id="{A16C7C66-E023-487C-A9BD-BC3CB7FC9A10}"/>
              </a:ext>
            </a:extLst>
          </p:cNvPr>
          <p:cNvSpPr/>
          <p:nvPr/>
        </p:nvSpPr>
        <p:spPr>
          <a:xfrm>
            <a:off x="0" y="-573792"/>
            <a:ext cx="12192000" cy="223380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sz="1200" b="1" dirty="0">
              <a:solidFill>
                <a:schemeClr val="tx2">
                  <a:lumMod val="75000"/>
                </a:schemeClr>
              </a:solidFill>
              <a:ea typeface="Tahoma" pitchFamily="34" charset="0"/>
              <a:cs typeface="Times New Roman" pitchFamily="18" charset="0"/>
            </a:endParaRPr>
          </a:p>
          <a:p>
            <a:pPr algn="ctr"/>
            <a:r>
              <a:rPr lang="hu-HU" sz="2800" b="1" dirty="0">
                <a:solidFill>
                  <a:schemeClr val="tx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2020. évi </a:t>
            </a:r>
          </a:p>
          <a:p>
            <a:pPr algn="ctr"/>
            <a:r>
              <a:rPr lang="hu-HU" sz="2800" b="1" dirty="0">
                <a:solidFill>
                  <a:schemeClr val="tx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Országos Pálinka- és </a:t>
            </a:r>
          </a:p>
          <a:p>
            <a:pPr algn="ctr"/>
            <a:r>
              <a:rPr lang="hu-HU" sz="2800" b="1" dirty="0">
                <a:solidFill>
                  <a:schemeClr val="tx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Törkölypálinka Verseny </a:t>
            </a:r>
          </a:p>
          <a:p>
            <a:pPr algn="ctr"/>
            <a:endParaRPr lang="hu-HU" sz="1200" b="1" dirty="0">
              <a:solidFill>
                <a:srgbClr val="C00000"/>
              </a:solidFill>
              <a:latin typeface="Caladea" panose="02040503050406030204" pitchFamily="18" charset="-18"/>
              <a:ea typeface="Tahoma" pitchFamily="34" charset="0"/>
              <a:cs typeface="Aparajita" panose="020B0604020202020204" pitchFamily="34" charset="0"/>
            </a:endParaRPr>
          </a:p>
          <a:p>
            <a:pPr algn="ctr"/>
            <a:r>
              <a:rPr lang="hu-HU" sz="2500" dirty="0" err="1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parajita" panose="020B0604020202020204" pitchFamily="34" charset="0"/>
              </a:rPr>
              <a:t>Champion</a:t>
            </a:r>
            <a:r>
              <a:rPr lang="hu-HU" sz="2500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parajita" panose="020B0604020202020204" pitchFamily="34" charset="0"/>
              </a:rPr>
              <a:t> díjak</a:t>
            </a:r>
          </a:p>
        </p:txBody>
      </p:sp>
      <p:pic>
        <p:nvPicPr>
          <p:cNvPr id="8" name="Kép 7">
            <a:extLst>
              <a:ext uri="{FF2B5EF4-FFF2-40B4-BE49-F238E27FC236}">
                <a16:creationId xmlns="" xmlns:a16="http://schemas.microsoft.com/office/drawing/2014/main" id="{E2AD53C2-1FD7-4DFF-963B-D9EBDD282B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880" y="28766"/>
            <a:ext cx="1800200" cy="1028685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="" xmlns:a16="http://schemas.microsoft.com/office/drawing/2014/main" id="{B85810C5-6DD0-4FDD-86DB-023A7B1A31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141" y="4887469"/>
            <a:ext cx="4585715" cy="1480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00775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églalap 15"/>
          <p:cNvSpPr/>
          <p:nvPr/>
        </p:nvSpPr>
        <p:spPr>
          <a:xfrm>
            <a:off x="493204" y="2856592"/>
            <a:ext cx="5344166" cy="11034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000" b="1" dirty="0">
                <a:solidFill>
                  <a:srgbClr val="C00000"/>
                </a:solidFill>
                <a:latin typeface="Sitka Banner" panose="02000505000000020004" pitchFamily="2" charset="0"/>
                <a:ea typeface="Tahoma" pitchFamily="34" charset="0"/>
                <a:cs typeface="Times New Roman" pitchFamily="18" charset="0"/>
              </a:rPr>
              <a:t>LUNCZER PÁLINKAHÁZ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534990" y="4110373"/>
            <a:ext cx="49081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dirty="0" err="1">
                <a:latin typeface="Malgun Gothic" panose="020B0503020000020004" pitchFamily="34" charset="-127"/>
                <a:ea typeface="Malgun Gothic" panose="020B0503020000020004" pitchFamily="34" charset="-127"/>
              </a:rPr>
              <a:t>Szomolyai</a:t>
            </a:r>
            <a:r>
              <a:rPr lang="hu-HU" sz="32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 Fekete Cseresznye pálinkája</a:t>
            </a:r>
          </a:p>
        </p:txBody>
      </p:sp>
      <p:sp>
        <p:nvSpPr>
          <p:cNvPr id="2" name="Szövegdoboz 1"/>
          <p:cNvSpPr txBox="1"/>
          <p:nvPr/>
        </p:nvSpPr>
        <p:spPr>
          <a:xfrm>
            <a:off x="302049" y="2280052"/>
            <a:ext cx="579395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000" dirty="0" err="1">
                <a:latin typeface="Malgun Gothic" panose="020B0503020000020004" pitchFamily="34" charset="-127"/>
                <a:ea typeface="Malgun Gothic" panose="020B0503020000020004" pitchFamily="34" charset="-127"/>
              </a:rPr>
              <a:t>Champion</a:t>
            </a:r>
            <a:r>
              <a:rPr lang="hu-HU" sz="3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 Cseresznye pálinka a</a:t>
            </a:r>
          </a:p>
        </p:txBody>
      </p:sp>
      <p:sp>
        <p:nvSpPr>
          <p:cNvPr id="6" name="Téglalap 5">
            <a:extLst>
              <a:ext uri="{FF2B5EF4-FFF2-40B4-BE49-F238E27FC236}">
                <a16:creationId xmlns="" xmlns:a16="http://schemas.microsoft.com/office/drawing/2014/main" id="{A16C7C66-E023-487C-A9BD-BC3CB7FC9A10}"/>
              </a:ext>
            </a:extLst>
          </p:cNvPr>
          <p:cNvSpPr/>
          <p:nvPr/>
        </p:nvSpPr>
        <p:spPr>
          <a:xfrm>
            <a:off x="0" y="-573792"/>
            <a:ext cx="12192000" cy="223380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sz="1200" b="1" dirty="0">
              <a:solidFill>
                <a:schemeClr val="tx2">
                  <a:lumMod val="75000"/>
                </a:schemeClr>
              </a:solidFill>
              <a:ea typeface="Tahoma" pitchFamily="34" charset="0"/>
              <a:cs typeface="Times New Roman" pitchFamily="18" charset="0"/>
            </a:endParaRPr>
          </a:p>
          <a:p>
            <a:pPr algn="ctr"/>
            <a:r>
              <a:rPr lang="hu-HU" sz="2800" b="1" dirty="0">
                <a:solidFill>
                  <a:schemeClr val="tx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2020. évi </a:t>
            </a:r>
          </a:p>
          <a:p>
            <a:pPr algn="ctr"/>
            <a:r>
              <a:rPr lang="hu-HU" sz="2800" b="1" dirty="0">
                <a:solidFill>
                  <a:schemeClr val="tx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Országos Pálinka- és </a:t>
            </a:r>
          </a:p>
          <a:p>
            <a:pPr algn="ctr"/>
            <a:r>
              <a:rPr lang="hu-HU" sz="2800" b="1" dirty="0">
                <a:solidFill>
                  <a:schemeClr val="tx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Törkölypálinka Verseny </a:t>
            </a:r>
          </a:p>
          <a:p>
            <a:pPr algn="ctr"/>
            <a:endParaRPr lang="hu-HU" sz="1200" b="1" dirty="0">
              <a:solidFill>
                <a:srgbClr val="C00000"/>
              </a:solidFill>
              <a:latin typeface="Caladea" panose="02040503050406030204" pitchFamily="18" charset="-18"/>
              <a:ea typeface="Tahoma" pitchFamily="34" charset="0"/>
              <a:cs typeface="Aparajita" panose="020B0604020202020204" pitchFamily="34" charset="0"/>
            </a:endParaRPr>
          </a:p>
          <a:p>
            <a:pPr algn="ctr"/>
            <a:r>
              <a:rPr lang="hu-HU" sz="2500" dirty="0" err="1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parajita" panose="020B0604020202020204" pitchFamily="34" charset="0"/>
              </a:rPr>
              <a:t>Champion</a:t>
            </a:r>
            <a:r>
              <a:rPr lang="hu-HU" sz="2500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parajita" panose="020B0604020202020204" pitchFamily="34" charset="0"/>
              </a:rPr>
              <a:t> díjak</a:t>
            </a:r>
          </a:p>
        </p:txBody>
      </p:sp>
      <p:pic>
        <p:nvPicPr>
          <p:cNvPr id="8" name="Kép 7">
            <a:extLst>
              <a:ext uri="{FF2B5EF4-FFF2-40B4-BE49-F238E27FC236}">
                <a16:creationId xmlns="" xmlns:a16="http://schemas.microsoft.com/office/drawing/2014/main" id="{E2AD53C2-1FD7-4DFF-963B-D9EBDD282B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880" y="28766"/>
            <a:ext cx="1800200" cy="1028685"/>
          </a:xfrm>
          <a:prstGeom prst="rect">
            <a:avLst/>
          </a:prstGeom>
        </p:spPr>
      </p:pic>
      <p:sp>
        <p:nvSpPr>
          <p:cNvPr id="9" name="Téglalap 8">
            <a:extLst>
              <a:ext uri="{FF2B5EF4-FFF2-40B4-BE49-F238E27FC236}">
                <a16:creationId xmlns="" xmlns:a16="http://schemas.microsoft.com/office/drawing/2014/main" id="{D35F7611-914F-4A6A-8A5B-7845E18374E4}"/>
              </a:ext>
            </a:extLst>
          </p:cNvPr>
          <p:cNvSpPr/>
          <p:nvPr/>
        </p:nvSpPr>
        <p:spPr>
          <a:xfrm>
            <a:off x="6169433" y="2964456"/>
            <a:ext cx="5344166" cy="11034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000" b="1" dirty="0">
                <a:solidFill>
                  <a:srgbClr val="C00000"/>
                </a:solidFill>
                <a:latin typeface="Sitka Banner" panose="02000505000000020004" pitchFamily="2" charset="0"/>
                <a:ea typeface="Tahoma" pitchFamily="34" charset="0"/>
                <a:cs typeface="Times New Roman" pitchFamily="18" charset="0"/>
              </a:rPr>
              <a:t>LUNCZER PÁLINKAHÁZ</a:t>
            </a:r>
          </a:p>
        </p:txBody>
      </p:sp>
      <p:sp>
        <p:nvSpPr>
          <p:cNvPr id="11" name="Szövegdoboz 10">
            <a:extLst>
              <a:ext uri="{FF2B5EF4-FFF2-40B4-BE49-F238E27FC236}">
                <a16:creationId xmlns="" xmlns:a16="http://schemas.microsoft.com/office/drawing/2014/main" id="{5824363F-59C0-4C6E-8A1A-295936025FA9}"/>
              </a:ext>
            </a:extLst>
          </p:cNvPr>
          <p:cNvSpPr txBox="1"/>
          <p:nvPr/>
        </p:nvSpPr>
        <p:spPr>
          <a:xfrm>
            <a:off x="6169433" y="2090821"/>
            <a:ext cx="53441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000" dirty="0" err="1">
                <a:latin typeface="Malgun Gothic" panose="020B0503020000020004" pitchFamily="34" charset="-127"/>
                <a:ea typeface="Malgun Gothic" panose="020B0503020000020004" pitchFamily="34" charset="-127"/>
              </a:rPr>
              <a:t>Champion</a:t>
            </a:r>
            <a:r>
              <a:rPr lang="hu-HU" sz="3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 Bogyós Vadgyümölcs pálinka a</a:t>
            </a:r>
          </a:p>
        </p:txBody>
      </p:sp>
      <p:sp>
        <p:nvSpPr>
          <p:cNvPr id="13" name="Szövegdoboz 12">
            <a:extLst>
              <a:ext uri="{FF2B5EF4-FFF2-40B4-BE49-F238E27FC236}">
                <a16:creationId xmlns="" xmlns:a16="http://schemas.microsoft.com/office/drawing/2014/main" id="{C4A2C5D1-D7E8-472A-AA65-7AA6C1385E89}"/>
              </a:ext>
            </a:extLst>
          </p:cNvPr>
          <p:cNvSpPr txBox="1"/>
          <p:nvPr/>
        </p:nvSpPr>
        <p:spPr>
          <a:xfrm>
            <a:off x="6278429" y="4123055"/>
            <a:ext cx="51261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Fekete Berkenye pálinkája</a:t>
            </a:r>
          </a:p>
        </p:txBody>
      </p:sp>
      <p:pic>
        <p:nvPicPr>
          <p:cNvPr id="5" name="Kép 4">
            <a:extLst>
              <a:ext uri="{FF2B5EF4-FFF2-40B4-BE49-F238E27FC236}">
                <a16:creationId xmlns="" xmlns:a16="http://schemas.microsoft.com/office/drawing/2014/main" id="{1E731838-9708-45B1-A8CC-6C878CFFF6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790" y="5065671"/>
            <a:ext cx="1839277" cy="1623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29051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églalap 15"/>
          <p:cNvSpPr/>
          <p:nvPr/>
        </p:nvSpPr>
        <p:spPr>
          <a:xfrm>
            <a:off x="493204" y="2856592"/>
            <a:ext cx="5344166" cy="11034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000" b="1" dirty="0">
                <a:solidFill>
                  <a:srgbClr val="C00000"/>
                </a:solidFill>
                <a:latin typeface="Sitka Banner" panose="02000505000000020004" pitchFamily="2" charset="0"/>
                <a:ea typeface="Tahoma" pitchFamily="34" charset="0"/>
                <a:cs typeface="Times New Roman" pitchFamily="18" charset="0"/>
              </a:rPr>
              <a:t>SCHISZLER PÁLINKA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534990" y="4094519"/>
            <a:ext cx="4908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Érlelt Szilva pálinkája</a:t>
            </a:r>
          </a:p>
        </p:txBody>
      </p:sp>
      <p:sp>
        <p:nvSpPr>
          <p:cNvPr id="2" name="Szövegdoboz 1"/>
          <p:cNvSpPr txBox="1"/>
          <p:nvPr/>
        </p:nvSpPr>
        <p:spPr>
          <a:xfrm>
            <a:off x="375482" y="2251606"/>
            <a:ext cx="53441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000" dirty="0" err="1">
                <a:latin typeface="Malgun Gothic" panose="020B0503020000020004" pitchFamily="34" charset="-127"/>
                <a:ea typeface="Malgun Gothic" panose="020B0503020000020004" pitchFamily="34" charset="-127"/>
              </a:rPr>
              <a:t>Champion</a:t>
            </a:r>
            <a:r>
              <a:rPr lang="hu-HU" sz="3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 Szilva pálinka a</a:t>
            </a:r>
          </a:p>
        </p:txBody>
      </p:sp>
      <p:sp>
        <p:nvSpPr>
          <p:cNvPr id="6" name="Téglalap 5">
            <a:extLst>
              <a:ext uri="{FF2B5EF4-FFF2-40B4-BE49-F238E27FC236}">
                <a16:creationId xmlns="" xmlns:a16="http://schemas.microsoft.com/office/drawing/2014/main" id="{A16C7C66-E023-487C-A9BD-BC3CB7FC9A10}"/>
              </a:ext>
            </a:extLst>
          </p:cNvPr>
          <p:cNvSpPr/>
          <p:nvPr/>
        </p:nvSpPr>
        <p:spPr>
          <a:xfrm>
            <a:off x="0" y="-573792"/>
            <a:ext cx="12192000" cy="223380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sz="1200" b="1" dirty="0">
              <a:solidFill>
                <a:schemeClr val="tx2">
                  <a:lumMod val="75000"/>
                </a:schemeClr>
              </a:solidFill>
              <a:ea typeface="Tahoma" pitchFamily="34" charset="0"/>
              <a:cs typeface="Times New Roman" pitchFamily="18" charset="0"/>
            </a:endParaRPr>
          </a:p>
          <a:p>
            <a:pPr algn="ctr"/>
            <a:r>
              <a:rPr lang="hu-HU" sz="2800" b="1" dirty="0">
                <a:solidFill>
                  <a:schemeClr val="tx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2020. évi </a:t>
            </a:r>
          </a:p>
          <a:p>
            <a:pPr algn="ctr"/>
            <a:r>
              <a:rPr lang="hu-HU" sz="2800" b="1" dirty="0">
                <a:solidFill>
                  <a:schemeClr val="tx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Országos Pálinka- és </a:t>
            </a:r>
          </a:p>
          <a:p>
            <a:pPr algn="ctr"/>
            <a:r>
              <a:rPr lang="hu-HU" sz="2800" b="1" dirty="0">
                <a:solidFill>
                  <a:schemeClr val="tx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Törkölypálinka Verseny </a:t>
            </a:r>
          </a:p>
          <a:p>
            <a:pPr algn="ctr"/>
            <a:endParaRPr lang="hu-HU" sz="1200" b="1" dirty="0">
              <a:solidFill>
                <a:srgbClr val="C00000"/>
              </a:solidFill>
              <a:latin typeface="Caladea" panose="02040503050406030204" pitchFamily="18" charset="-18"/>
              <a:ea typeface="Tahoma" pitchFamily="34" charset="0"/>
              <a:cs typeface="Aparajita" panose="020B0604020202020204" pitchFamily="34" charset="0"/>
            </a:endParaRPr>
          </a:p>
          <a:p>
            <a:pPr algn="ctr"/>
            <a:r>
              <a:rPr lang="hu-HU" sz="2500" dirty="0" err="1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parajita" panose="020B0604020202020204" pitchFamily="34" charset="0"/>
              </a:rPr>
              <a:t>Champion</a:t>
            </a:r>
            <a:r>
              <a:rPr lang="hu-HU" sz="2500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parajita" panose="020B0604020202020204" pitchFamily="34" charset="0"/>
              </a:rPr>
              <a:t> díjak</a:t>
            </a:r>
          </a:p>
        </p:txBody>
      </p:sp>
      <p:pic>
        <p:nvPicPr>
          <p:cNvPr id="8" name="Kép 7">
            <a:extLst>
              <a:ext uri="{FF2B5EF4-FFF2-40B4-BE49-F238E27FC236}">
                <a16:creationId xmlns="" xmlns:a16="http://schemas.microsoft.com/office/drawing/2014/main" id="{E2AD53C2-1FD7-4DFF-963B-D9EBDD282B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880" y="28766"/>
            <a:ext cx="1800200" cy="1028685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="" xmlns:a16="http://schemas.microsoft.com/office/drawing/2014/main" id="{6028EFED-69F8-4BFA-9911-7C7C4B05D4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0483" y="5156646"/>
            <a:ext cx="5491033" cy="1368358"/>
          </a:xfrm>
          <a:prstGeom prst="rect">
            <a:avLst/>
          </a:prstGeom>
        </p:spPr>
      </p:pic>
      <p:sp>
        <p:nvSpPr>
          <p:cNvPr id="9" name="Téglalap 8">
            <a:extLst>
              <a:ext uri="{FF2B5EF4-FFF2-40B4-BE49-F238E27FC236}">
                <a16:creationId xmlns="" xmlns:a16="http://schemas.microsoft.com/office/drawing/2014/main" id="{D35F7611-914F-4A6A-8A5B-7845E18374E4}"/>
              </a:ext>
            </a:extLst>
          </p:cNvPr>
          <p:cNvSpPr/>
          <p:nvPr/>
        </p:nvSpPr>
        <p:spPr>
          <a:xfrm>
            <a:off x="6169433" y="2964456"/>
            <a:ext cx="5344166" cy="11034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000" b="1" dirty="0">
                <a:solidFill>
                  <a:srgbClr val="C00000"/>
                </a:solidFill>
                <a:latin typeface="Sitka Banner" panose="02000505000000020004" pitchFamily="2" charset="0"/>
                <a:ea typeface="Tahoma" pitchFamily="34" charset="0"/>
                <a:cs typeface="Times New Roman" pitchFamily="18" charset="0"/>
              </a:rPr>
              <a:t>SCHISZLER PÁLINKA</a:t>
            </a:r>
          </a:p>
        </p:txBody>
      </p:sp>
      <p:sp>
        <p:nvSpPr>
          <p:cNvPr id="11" name="Szövegdoboz 10">
            <a:extLst>
              <a:ext uri="{FF2B5EF4-FFF2-40B4-BE49-F238E27FC236}">
                <a16:creationId xmlns="" xmlns:a16="http://schemas.microsoft.com/office/drawing/2014/main" id="{5824363F-59C0-4C6E-8A1A-295936025FA9}"/>
              </a:ext>
            </a:extLst>
          </p:cNvPr>
          <p:cNvSpPr txBox="1"/>
          <p:nvPr/>
        </p:nvSpPr>
        <p:spPr>
          <a:xfrm>
            <a:off x="6169433" y="2012930"/>
            <a:ext cx="53441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000" dirty="0" err="1">
                <a:latin typeface="Malgun Gothic" panose="020B0503020000020004" pitchFamily="34" charset="-127"/>
                <a:ea typeface="Malgun Gothic" panose="020B0503020000020004" pitchFamily="34" charset="-127"/>
              </a:rPr>
              <a:t>Champion</a:t>
            </a:r>
            <a:r>
              <a:rPr lang="hu-HU" sz="3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 Egyéb Bogyós Gyümölcs  pálinka a</a:t>
            </a:r>
          </a:p>
        </p:txBody>
      </p:sp>
      <p:sp>
        <p:nvSpPr>
          <p:cNvPr id="13" name="Szövegdoboz 12">
            <a:extLst>
              <a:ext uri="{FF2B5EF4-FFF2-40B4-BE49-F238E27FC236}">
                <a16:creationId xmlns="" xmlns:a16="http://schemas.microsoft.com/office/drawing/2014/main" id="{C4A2C5D1-D7E8-472A-AA65-7AA6C1385E89}"/>
              </a:ext>
            </a:extLst>
          </p:cNvPr>
          <p:cNvSpPr txBox="1"/>
          <p:nvPr/>
        </p:nvSpPr>
        <p:spPr>
          <a:xfrm>
            <a:off x="6387426" y="4110373"/>
            <a:ext cx="4908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Madárberkenye pálinkája</a:t>
            </a:r>
          </a:p>
        </p:txBody>
      </p:sp>
    </p:spTree>
    <p:extLst>
      <p:ext uri="{BB962C8B-B14F-4D97-AF65-F5344CB8AC3E}">
        <p14:creationId xmlns:p14="http://schemas.microsoft.com/office/powerpoint/2010/main" val="183066640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églalap 15"/>
          <p:cNvSpPr/>
          <p:nvPr/>
        </p:nvSpPr>
        <p:spPr>
          <a:xfrm>
            <a:off x="493204" y="2856592"/>
            <a:ext cx="5344166" cy="11034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000" b="1" dirty="0">
                <a:solidFill>
                  <a:srgbClr val="C00000"/>
                </a:solidFill>
                <a:latin typeface="Sitka Banner" panose="02000505000000020004" pitchFamily="2" charset="0"/>
                <a:ea typeface="Tahoma" pitchFamily="34" charset="0"/>
                <a:cs typeface="Times New Roman" pitchFamily="18" charset="0"/>
              </a:rPr>
              <a:t>GYULAI PÁLINKAHÁZ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534990" y="4094519"/>
            <a:ext cx="4908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Málna pálinkája</a:t>
            </a:r>
          </a:p>
        </p:txBody>
      </p:sp>
      <p:sp>
        <p:nvSpPr>
          <p:cNvPr id="2" name="Szövegdoboz 1"/>
          <p:cNvSpPr txBox="1"/>
          <p:nvPr/>
        </p:nvSpPr>
        <p:spPr>
          <a:xfrm>
            <a:off x="375482" y="2251606"/>
            <a:ext cx="53441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000" dirty="0" err="1">
                <a:latin typeface="Malgun Gothic" panose="020B0503020000020004" pitchFamily="34" charset="-127"/>
                <a:ea typeface="Malgun Gothic" panose="020B0503020000020004" pitchFamily="34" charset="-127"/>
              </a:rPr>
              <a:t>Champion</a:t>
            </a:r>
            <a:r>
              <a:rPr lang="hu-HU" sz="3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 Málna pálinka a</a:t>
            </a:r>
          </a:p>
        </p:txBody>
      </p:sp>
      <p:sp>
        <p:nvSpPr>
          <p:cNvPr id="6" name="Téglalap 5">
            <a:extLst>
              <a:ext uri="{FF2B5EF4-FFF2-40B4-BE49-F238E27FC236}">
                <a16:creationId xmlns="" xmlns:a16="http://schemas.microsoft.com/office/drawing/2014/main" id="{A16C7C66-E023-487C-A9BD-BC3CB7FC9A10}"/>
              </a:ext>
            </a:extLst>
          </p:cNvPr>
          <p:cNvSpPr/>
          <p:nvPr/>
        </p:nvSpPr>
        <p:spPr>
          <a:xfrm>
            <a:off x="0" y="-573792"/>
            <a:ext cx="12192000" cy="223380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sz="1200" b="1" dirty="0">
              <a:solidFill>
                <a:schemeClr val="tx2">
                  <a:lumMod val="75000"/>
                </a:schemeClr>
              </a:solidFill>
              <a:ea typeface="Tahoma" pitchFamily="34" charset="0"/>
              <a:cs typeface="Times New Roman" pitchFamily="18" charset="0"/>
            </a:endParaRPr>
          </a:p>
          <a:p>
            <a:pPr algn="ctr"/>
            <a:r>
              <a:rPr lang="hu-HU" sz="2800" b="1" dirty="0">
                <a:solidFill>
                  <a:schemeClr val="tx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2020. évi </a:t>
            </a:r>
          </a:p>
          <a:p>
            <a:pPr algn="ctr"/>
            <a:r>
              <a:rPr lang="hu-HU" sz="2800" b="1" dirty="0">
                <a:solidFill>
                  <a:schemeClr val="tx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Országos Pálinka- és </a:t>
            </a:r>
          </a:p>
          <a:p>
            <a:pPr algn="ctr"/>
            <a:r>
              <a:rPr lang="hu-HU" sz="2800" b="1" dirty="0">
                <a:solidFill>
                  <a:schemeClr val="tx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Törkölypálinka Verseny </a:t>
            </a:r>
          </a:p>
          <a:p>
            <a:pPr algn="ctr"/>
            <a:endParaRPr lang="hu-HU" sz="1200" b="1" dirty="0">
              <a:solidFill>
                <a:srgbClr val="C00000"/>
              </a:solidFill>
              <a:latin typeface="Caladea" panose="02040503050406030204" pitchFamily="18" charset="-18"/>
              <a:ea typeface="Tahoma" pitchFamily="34" charset="0"/>
              <a:cs typeface="Aparajita" panose="020B0604020202020204" pitchFamily="34" charset="0"/>
            </a:endParaRPr>
          </a:p>
          <a:p>
            <a:pPr algn="ctr"/>
            <a:r>
              <a:rPr lang="hu-HU" sz="2500" dirty="0" err="1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parajita" panose="020B0604020202020204" pitchFamily="34" charset="0"/>
              </a:rPr>
              <a:t>Champion</a:t>
            </a:r>
            <a:r>
              <a:rPr lang="hu-HU" sz="2500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parajita" panose="020B0604020202020204" pitchFamily="34" charset="0"/>
              </a:rPr>
              <a:t> díjak</a:t>
            </a:r>
          </a:p>
        </p:txBody>
      </p:sp>
      <p:pic>
        <p:nvPicPr>
          <p:cNvPr id="8" name="Kép 7">
            <a:extLst>
              <a:ext uri="{FF2B5EF4-FFF2-40B4-BE49-F238E27FC236}">
                <a16:creationId xmlns="" xmlns:a16="http://schemas.microsoft.com/office/drawing/2014/main" id="{E2AD53C2-1FD7-4DFF-963B-D9EBDD282B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880" y="28766"/>
            <a:ext cx="1800200" cy="1028685"/>
          </a:xfrm>
          <a:prstGeom prst="rect">
            <a:avLst/>
          </a:prstGeom>
        </p:spPr>
      </p:pic>
      <p:sp>
        <p:nvSpPr>
          <p:cNvPr id="9" name="Téglalap 8">
            <a:extLst>
              <a:ext uri="{FF2B5EF4-FFF2-40B4-BE49-F238E27FC236}">
                <a16:creationId xmlns="" xmlns:a16="http://schemas.microsoft.com/office/drawing/2014/main" id="{D35F7611-914F-4A6A-8A5B-7845E18374E4}"/>
              </a:ext>
            </a:extLst>
          </p:cNvPr>
          <p:cNvSpPr/>
          <p:nvPr/>
        </p:nvSpPr>
        <p:spPr>
          <a:xfrm>
            <a:off x="6169433" y="2964456"/>
            <a:ext cx="5344166" cy="11034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000" b="1" dirty="0">
                <a:solidFill>
                  <a:srgbClr val="C00000"/>
                </a:solidFill>
                <a:latin typeface="Sitka Banner" panose="02000505000000020004" pitchFamily="2" charset="0"/>
                <a:ea typeface="Tahoma" pitchFamily="34" charset="0"/>
                <a:cs typeface="Times New Roman" pitchFamily="18" charset="0"/>
              </a:rPr>
              <a:t>GYULAI PÁLINKAHÁZ</a:t>
            </a:r>
          </a:p>
        </p:txBody>
      </p:sp>
      <p:sp>
        <p:nvSpPr>
          <p:cNvPr id="11" name="Szövegdoboz 10">
            <a:extLst>
              <a:ext uri="{FF2B5EF4-FFF2-40B4-BE49-F238E27FC236}">
                <a16:creationId xmlns="" xmlns:a16="http://schemas.microsoft.com/office/drawing/2014/main" id="{5824363F-59C0-4C6E-8A1A-295936025FA9}"/>
              </a:ext>
            </a:extLst>
          </p:cNvPr>
          <p:cNvSpPr txBox="1"/>
          <p:nvPr/>
        </p:nvSpPr>
        <p:spPr>
          <a:xfrm>
            <a:off x="6169433" y="2012930"/>
            <a:ext cx="53441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000" dirty="0" err="1">
                <a:latin typeface="Malgun Gothic" panose="020B0503020000020004" pitchFamily="34" charset="-127"/>
                <a:ea typeface="Malgun Gothic" panose="020B0503020000020004" pitchFamily="34" charset="-127"/>
              </a:rPr>
              <a:t>Champion</a:t>
            </a:r>
            <a:r>
              <a:rPr lang="hu-HU" sz="3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 Ágyas Csonthéjas Gyümölcspálinka a</a:t>
            </a:r>
          </a:p>
        </p:txBody>
      </p:sp>
      <p:sp>
        <p:nvSpPr>
          <p:cNvPr id="13" name="Szövegdoboz 12">
            <a:extLst>
              <a:ext uri="{FF2B5EF4-FFF2-40B4-BE49-F238E27FC236}">
                <a16:creationId xmlns="" xmlns:a16="http://schemas.microsoft.com/office/drawing/2014/main" id="{C4A2C5D1-D7E8-472A-AA65-7AA6C1385E89}"/>
              </a:ext>
            </a:extLst>
          </p:cNvPr>
          <p:cNvSpPr txBox="1"/>
          <p:nvPr/>
        </p:nvSpPr>
        <p:spPr>
          <a:xfrm>
            <a:off x="6387426" y="4110373"/>
            <a:ext cx="49081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Ágyas Cigánymeggy pálinkája</a:t>
            </a:r>
          </a:p>
        </p:txBody>
      </p:sp>
      <p:pic>
        <p:nvPicPr>
          <p:cNvPr id="7" name="Kép 6">
            <a:extLst>
              <a:ext uri="{FF2B5EF4-FFF2-40B4-BE49-F238E27FC236}">
                <a16:creationId xmlns="" xmlns:a16="http://schemas.microsoft.com/office/drawing/2014/main" id="{2EE5DEF9-EC4F-4495-B93F-5C88BD9364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688" y="5156646"/>
            <a:ext cx="4351920" cy="1495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20520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églalap 15"/>
          <p:cNvSpPr/>
          <p:nvPr/>
        </p:nvSpPr>
        <p:spPr>
          <a:xfrm>
            <a:off x="3992878" y="3091663"/>
            <a:ext cx="3797077" cy="8912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000" b="1" dirty="0">
                <a:solidFill>
                  <a:srgbClr val="C00000"/>
                </a:solidFill>
                <a:latin typeface="Sitka Banner" panose="02000505000000020004" pitchFamily="2" charset="0"/>
                <a:ea typeface="Tahoma" pitchFamily="34" charset="0"/>
                <a:cs typeface="Times New Roman" pitchFamily="18" charset="0"/>
              </a:rPr>
              <a:t>1 CSEPP PÁLINKA</a:t>
            </a:r>
          </a:p>
        </p:txBody>
      </p:sp>
      <p:sp>
        <p:nvSpPr>
          <p:cNvPr id="2" name="Szövegdoboz 1"/>
          <p:cNvSpPr txBox="1"/>
          <p:nvPr/>
        </p:nvSpPr>
        <p:spPr>
          <a:xfrm>
            <a:off x="604968" y="2383777"/>
            <a:ext cx="32641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dirty="0" err="1">
                <a:latin typeface="Malgun Gothic" panose="020B0503020000020004" pitchFamily="34" charset="-127"/>
                <a:ea typeface="Malgun Gothic" panose="020B0503020000020004" pitchFamily="34" charset="-127"/>
              </a:rPr>
              <a:t>Champion</a:t>
            </a:r>
            <a:r>
              <a:rPr lang="hu-HU" sz="2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 Birs pálinka  az</a:t>
            </a:r>
          </a:p>
        </p:txBody>
      </p:sp>
      <p:sp>
        <p:nvSpPr>
          <p:cNvPr id="6" name="Téglalap 5">
            <a:extLst>
              <a:ext uri="{FF2B5EF4-FFF2-40B4-BE49-F238E27FC236}">
                <a16:creationId xmlns="" xmlns:a16="http://schemas.microsoft.com/office/drawing/2014/main" id="{A16C7C66-E023-487C-A9BD-BC3CB7FC9A10}"/>
              </a:ext>
            </a:extLst>
          </p:cNvPr>
          <p:cNvSpPr/>
          <p:nvPr/>
        </p:nvSpPr>
        <p:spPr>
          <a:xfrm>
            <a:off x="0" y="-573792"/>
            <a:ext cx="12192000" cy="223380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sz="1200" b="1" dirty="0">
              <a:solidFill>
                <a:schemeClr val="tx2">
                  <a:lumMod val="75000"/>
                </a:schemeClr>
              </a:solidFill>
              <a:ea typeface="Tahoma" pitchFamily="34" charset="0"/>
              <a:cs typeface="Times New Roman" pitchFamily="18" charset="0"/>
            </a:endParaRPr>
          </a:p>
          <a:p>
            <a:pPr algn="ctr"/>
            <a:r>
              <a:rPr lang="hu-HU" sz="2800" b="1" dirty="0">
                <a:solidFill>
                  <a:schemeClr val="tx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2020. évi </a:t>
            </a:r>
          </a:p>
          <a:p>
            <a:pPr algn="ctr"/>
            <a:r>
              <a:rPr lang="hu-HU" sz="2800" b="1" dirty="0">
                <a:solidFill>
                  <a:schemeClr val="tx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Országos Pálinka- és </a:t>
            </a:r>
          </a:p>
          <a:p>
            <a:pPr algn="ctr"/>
            <a:r>
              <a:rPr lang="hu-HU" sz="2800" b="1" dirty="0">
                <a:solidFill>
                  <a:schemeClr val="tx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Törkölypálinka Verseny </a:t>
            </a:r>
          </a:p>
          <a:p>
            <a:pPr algn="ctr"/>
            <a:endParaRPr lang="hu-HU" sz="1200" b="1" dirty="0">
              <a:solidFill>
                <a:srgbClr val="C00000"/>
              </a:solidFill>
              <a:latin typeface="Caladea" panose="02040503050406030204" pitchFamily="18" charset="-18"/>
              <a:ea typeface="Tahoma" pitchFamily="34" charset="0"/>
              <a:cs typeface="Aparajita" panose="020B0604020202020204" pitchFamily="34" charset="0"/>
            </a:endParaRPr>
          </a:p>
          <a:p>
            <a:pPr algn="ctr"/>
            <a:r>
              <a:rPr lang="hu-HU" sz="2500" dirty="0" err="1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parajita" panose="020B0604020202020204" pitchFamily="34" charset="0"/>
              </a:rPr>
              <a:t>Champion</a:t>
            </a:r>
            <a:r>
              <a:rPr lang="hu-HU" sz="2500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parajita" panose="020B0604020202020204" pitchFamily="34" charset="0"/>
              </a:rPr>
              <a:t> díjak</a:t>
            </a:r>
          </a:p>
        </p:txBody>
      </p:sp>
      <p:pic>
        <p:nvPicPr>
          <p:cNvPr id="8" name="Kép 7">
            <a:extLst>
              <a:ext uri="{FF2B5EF4-FFF2-40B4-BE49-F238E27FC236}">
                <a16:creationId xmlns="" xmlns:a16="http://schemas.microsoft.com/office/drawing/2014/main" id="{E2AD53C2-1FD7-4DFF-963B-D9EBDD282B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880" y="28766"/>
            <a:ext cx="1800200" cy="1028685"/>
          </a:xfrm>
          <a:prstGeom prst="rect">
            <a:avLst/>
          </a:prstGeom>
        </p:spPr>
      </p:pic>
      <p:sp>
        <p:nvSpPr>
          <p:cNvPr id="11" name="Szövegdoboz 10">
            <a:extLst>
              <a:ext uri="{FF2B5EF4-FFF2-40B4-BE49-F238E27FC236}">
                <a16:creationId xmlns="" xmlns:a16="http://schemas.microsoft.com/office/drawing/2014/main" id="{5824363F-59C0-4C6E-8A1A-295936025FA9}"/>
              </a:ext>
            </a:extLst>
          </p:cNvPr>
          <p:cNvSpPr txBox="1"/>
          <p:nvPr/>
        </p:nvSpPr>
        <p:spPr>
          <a:xfrm>
            <a:off x="7869304" y="2383777"/>
            <a:ext cx="36383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dirty="0" err="1">
                <a:latin typeface="Malgun Gothic" panose="020B0503020000020004" pitchFamily="34" charset="-127"/>
                <a:ea typeface="Malgun Gothic" panose="020B0503020000020004" pitchFamily="34" charset="-127"/>
              </a:rPr>
              <a:t>Champion</a:t>
            </a:r>
            <a:r>
              <a:rPr lang="hu-HU" sz="2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 Vegyes Gyümölcspálinka az</a:t>
            </a:r>
          </a:p>
        </p:txBody>
      </p:sp>
      <p:sp>
        <p:nvSpPr>
          <p:cNvPr id="13" name="Szövegdoboz 12">
            <a:extLst>
              <a:ext uri="{FF2B5EF4-FFF2-40B4-BE49-F238E27FC236}">
                <a16:creationId xmlns="" xmlns:a16="http://schemas.microsoft.com/office/drawing/2014/main" id="{C4A2C5D1-D7E8-472A-AA65-7AA6C1385E89}"/>
              </a:ext>
            </a:extLst>
          </p:cNvPr>
          <p:cNvSpPr txBox="1"/>
          <p:nvPr/>
        </p:nvSpPr>
        <p:spPr>
          <a:xfrm>
            <a:off x="8049362" y="4102076"/>
            <a:ext cx="327826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500" dirty="0" err="1">
                <a:latin typeface="Malgun Gothic" panose="020B0503020000020004" pitchFamily="34" charset="-127"/>
                <a:ea typeface="Malgun Gothic" panose="020B0503020000020004" pitchFamily="34" charset="-127"/>
              </a:rPr>
              <a:t>Irsai</a:t>
            </a:r>
            <a:r>
              <a:rPr lang="hu-HU" sz="25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 Olivér Szőlő - Vilmoskörte pálinkája</a:t>
            </a:r>
          </a:p>
        </p:txBody>
      </p:sp>
      <p:sp>
        <p:nvSpPr>
          <p:cNvPr id="4" name="Téglalap 3">
            <a:extLst>
              <a:ext uri="{FF2B5EF4-FFF2-40B4-BE49-F238E27FC236}">
                <a16:creationId xmlns="" xmlns:a16="http://schemas.microsoft.com/office/drawing/2014/main" id="{6D6E13CD-A5A6-4456-A0AD-543F6B211F35}"/>
              </a:ext>
            </a:extLst>
          </p:cNvPr>
          <p:cNvSpPr/>
          <p:nvPr/>
        </p:nvSpPr>
        <p:spPr>
          <a:xfrm>
            <a:off x="7789955" y="2985559"/>
            <a:ext cx="3797077" cy="11034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000" b="1" dirty="0">
                <a:solidFill>
                  <a:srgbClr val="C00000"/>
                </a:solidFill>
                <a:latin typeface="Sitka Banner" panose="02000505000000020004" pitchFamily="2" charset="0"/>
                <a:ea typeface="Tahoma" pitchFamily="34" charset="0"/>
                <a:cs typeface="Times New Roman" pitchFamily="18" charset="0"/>
              </a:rPr>
              <a:t>1 CSEPP PÁLINKA</a:t>
            </a:r>
          </a:p>
        </p:txBody>
      </p:sp>
      <p:sp>
        <p:nvSpPr>
          <p:cNvPr id="7" name="Téglalap 6">
            <a:extLst>
              <a:ext uri="{FF2B5EF4-FFF2-40B4-BE49-F238E27FC236}">
                <a16:creationId xmlns="" xmlns:a16="http://schemas.microsoft.com/office/drawing/2014/main" id="{DF049AF9-DB92-4F74-B0AF-5237F3EBAEC8}"/>
              </a:ext>
            </a:extLst>
          </p:cNvPr>
          <p:cNvSpPr/>
          <p:nvPr/>
        </p:nvSpPr>
        <p:spPr>
          <a:xfrm>
            <a:off x="538202" y="3091663"/>
            <a:ext cx="3438716" cy="8625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000" b="1" dirty="0">
                <a:solidFill>
                  <a:srgbClr val="C00000"/>
                </a:solidFill>
                <a:latin typeface="Sitka Banner" panose="02000505000000020004" pitchFamily="2" charset="0"/>
                <a:ea typeface="Tahoma" pitchFamily="34" charset="0"/>
                <a:cs typeface="Times New Roman" pitchFamily="18" charset="0"/>
              </a:rPr>
              <a:t>1 CSEPP PÁLINKA</a:t>
            </a:r>
          </a:p>
        </p:txBody>
      </p:sp>
      <p:sp>
        <p:nvSpPr>
          <p:cNvPr id="10" name="Szövegdoboz 9">
            <a:extLst>
              <a:ext uri="{FF2B5EF4-FFF2-40B4-BE49-F238E27FC236}">
                <a16:creationId xmlns="" xmlns:a16="http://schemas.microsoft.com/office/drawing/2014/main" id="{597349AB-2D75-41C3-9496-1B7960690BA7}"/>
              </a:ext>
            </a:extLst>
          </p:cNvPr>
          <p:cNvSpPr txBox="1"/>
          <p:nvPr/>
        </p:nvSpPr>
        <p:spPr>
          <a:xfrm>
            <a:off x="4613183" y="2383777"/>
            <a:ext cx="30974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dirty="0" err="1">
                <a:latin typeface="Malgun Gothic" panose="020B0503020000020004" pitchFamily="34" charset="-127"/>
                <a:ea typeface="Malgun Gothic" panose="020B0503020000020004" pitchFamily="34" charset="-127"/>
              </a:rPr>
              <a:t>Champion</a:t>
            </a:r>
            <a:r>
              <a:rPr lang="hu-HU" sz="2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 Fehérszőlő pálinka az</a:t>
            </a:r>
          </a:p>
        </p:txBody>
      </p:sp>
      <p:sp>
        <p:nvSpPr>
          <p:cNvPr id="18" name="Szövegdoboz 17">
            <a:extLst>
              <a:ext uri="{FF2B5EF4-FFF2-40B4-BE49-F238E27FC236}">
                <a16:creationId xmlns="" xmlns:a16="http://schemas.microsoft.com/office/drawing/2014/main" id="{AFB88FFF-02FA-4789-8137-B1185BF07DC5}"/>
              </a:ext>
            </a:extLst>
          </p:cNvPr>
          <p:cNvSpPr txBox="1"/>
          <p:nvPr/>
        </p:nvSpPr>
        <p:spPr>
          <a:xfrm>
            <a:off x="4456408" y="4102076"/>
            <a:ext cx="343871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5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Zenit Szőlő</a:t>
            </a:r>
          </a:p>
          <a:p>
            <a:pPr algn="ctr"/>
            <a:r>
              <a:rPr lang="hu-HU" sz="25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pálinkája</a:t>
            </a:r>
          </a:p>
        </p:txBody>
      </p:sp>
      <p:sp>
        <p:nvSpPr>
          <p:cNvPr id="20" name="Szövegdoboz 19">
            <a:extLst>
              <a:ext uri="{FF2B5EF4-FFF2-40B4-BE49-F238E27FC236}">
                <a16:creationId xmlns="" xmlns:a16="http://schemas.microsoft.com/office/drawing/2014/main" id="{19F14194-D9B6-4F3C-8D98-ACE6C17F7DB0}"/>
              </a:ext>
            </a:extLst>
          </p:cNvPr>
          <p:cNvSpPr txBox="1"/>
          <p:nvPr/>
        </p:nvSpPr>
        <p:spPr>
          <a:xfrm>
            <a:off x="553935" y="4145601"/>
            <a:ext cx="331514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5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Birs pálinkája</a:t>
            </a:r>
          </a:p>
        </p:txBody>
      </p:sp>
      <p:pic>
        <p:nvPicPr>
          <p:cNvPr id="5" name="Kép 4">
            <a:extLst>
              <a:ext uri="{FF2B5EF4-FFF2-40B4-BE49-F238E27FC236}">
                <a16:creationId xmlns="" xmlns:a16="http://schemas.microsoft.com/office/drawing/2014/main" id="{9CEB2EE8-D7B6-46F3-9928-16049F247B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222" y="5259466"/>
            <a:ext cx="1977555" cy="139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06605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églalap 15"/>
          <p:cNvSpPr/>
          <p:nvPr/>
        </p:nvSpPr>
        <p:spPr>
          <a:xfrm>
            <a:off x="3992878" y="3091663"/>
            <a:ext cx="3797077" cy="8912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000" b="1" dirty="0">
                <a:solidFill>
                  <a:srgbClr val="C00000"/>
                </a:solidFill>
                <a:latin typeface="Sitka Banner" panose="02000505000000020004" pitchFamily="2" charset="0"/>
                <a:ea typeface="Tahoma" pitchFamily="34" charset="0"/>
                <a:cs typeface="Times New Roman" pitchFamily="18" charset="0"/>
              </a:rPr>
              <a:t>BRILL PÁLINKAHÁZ</a:t>
            </a:r>
          </a:p>
        </p:txBody>
      </p:sp>
      <p:sp>
        <p:nvSpPr>
          <p:cNvPr id="2" name="Szövegdoboz 1"/>
          <p:cNvSpPr txBox="1"/>
          <p:nvPr/>
        </p:nvSpPr>
        <p:spPr>
          <a:xfrm>
            <a:off x="604968" y="2383777"/>
            <a:ext cx="32641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dirty="0" err="1">
                <a:latin typeface="Malgun Gothic" panose="020B0503020000020004" pitchFamily="34" charset="-127"/>
                <a:ea typeface="Malgun Gothic" panose="020B0503020000020004" pitchFamily="34" charset="-127"/>
              </a:rPr>
              <a:t>Champion</a:t>
            </a:r>
            <a:r>
              <a:rPr lang="hu-HU" sz="2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 Kékszőlő pálinka a</a:t>
            </a:r>
          </a:p>
        </p:txBody>
      </p:sp>
      <p:sp>
        <p:nvSpPr>
          <p:cNvPr id="6" name="Téglalap 5">
            <a:extLst>
              <a:ext uri="{FF2B5EF4-FFF2-40B4-BE49-F238E27FC236}">
                <a16:creationId xmlns="" xmlns:a16="http://schemas.microsoft.com/office/drawing/2014/main" id="{A16C7C66-E023-487C-A9BD-BC3CB7FC9A10}"/>
              </a:ext>
            </a:extLst>
          </p:cNvPr>
          <p:cNvSpPr/>
          <p:nvPr/>
        </p:nvSpPr>
        <p:spPr>
          <a:xfrm>
            <a:off x="0" y="-573792"/>
            <a:ext cx="12192000" cy="223380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sz="1200" b="1" dirty="0">
              <a:solidFill>
                <a:schemeClr val="tx2">
                  <a:lumMod val="75000"/>
                </a:schemeClr>
              </a:solidFill>
              <a:ea typeface="Tahoma" pitchFamily="34" charset="0"/>
              <a:cs typeface="Times New Roman" pitchFamily="18" charset="0"/>
            </a:endParaRPr>
          </a:p>
          <a:p>
            <a:pPr algn="ctr"/>
            <a:r>
              <a:rPr lang="hu-HU" sz="2800" b="1" dirty="0">
                <a:solidFill>
                  <a:schemeClr val="tx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2020. évi </a:t>
            </a:r>
          </a:p>
          <a:p>
            <a:pPr algn="ctr"/>
            <a:r>
              <a:rPr lang="hu-HU" sz="2800" b="1" dirty="0">
                <a:solidFill>
                  <a:schemeClr val="tx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Országos Pálinka- és </a:t>
            </a:r>
          </a:p>
          <a:p>
            <a:pPr algn="ctr"/>
            <a:r>
              <a:rPr lang="hu-HU" sz="2800" b="1" dirty="0">
                <a:solidFill>
                  <a:schemeClr val="tx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Törkölypálinka Verseny </a:t>
            </a:r>
          </a:p>
          <a:p>
            <a:pPr algn="ctr"/>
            <a:endParaRPr lang="hu-HU" sz="1200" b="1" dirty="0">
              <a:solidFill>
                <a:srgbClr val="C00000"/>
              </a:solidFill>
              <a:latin typeface="Caladea" panose="02040503050406030204" pitchFamily="18" charset="-18"/>
              <a:ea typeface="Tahoma" pitchFamily="34" charset="0"/>
              <a:cs typeface="Aparajita" panose="020B0604020202020204" pitchFamily="34" charset="0"/>
            </a:endParaRPr>
          </a:p>
          <a:p>
            <a:pPr algn="ctr"/>
            <a:r>
              <a:rPr lang="hu-HU" sz="2500" dirty="0" err="1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parajita" panose="020B0604020202020204" pitchFamily="34" charset="0"/>
              </a:rPr>
              <a:t>Champion</a:t>
            </a:r>
            <a:r>
              <a:rPr lang="hu-HU" sz="2500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parajita" panose="020B0604020202020204" pitchFamily="34" charset="0"/>
              </a:rPr>
              <a:t> díjak</a:t>
            </a:r>
          </a:p>
        </p:txBody>
      </p:sp>
      <p:pic>
        <p:nvPicPr>
          <p:cNvPr id="8" name="Kép 7">
            <a:extLst>
              <a:ext uri="{FF2B5EF4-FFF2-40B4-BE49-F238E27FC236}">
                <a16:creationId xmlns="" xmlns:a16="http://schemas.microsoft.com/office/drawing/2014/main" id="{E2AD53C2-1FD7-4DFF-963B-D9EBDD282B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880" y="28766"/>
            <a:ext cx="1800200" cy="1028685"/>
          </a:xfrm>
          <a:prstGeom prst="rect">
            <a:avLst/>
          </a:prstGeom>
        </p:spPr>
      </p:pic>
      <p:sp>
        <p:nvSpPr>
          <p:cNvPr id="11" name="Szövegdoboz 10">
            <a:extLst>
              <a:ext uri="{FF2B5EF4-FFF2-40B4-BE49-F238E27FC236}">
                <a16:creationId xmlns="" xmlns:a16="http://schemas.microsoft.com/office/drawing/2014/main" id="{5824363F-59C0-4C6E-8A1A-295936025FA9}"/>
              </a:ext>
            </a:extLst>
          </p:cNvPr>
          <p:cNvSpPr txBox="1"/>
          <p:nvPr/>
        </p:nvSpPr>
        <p:spPr>
          <a:xfrm>
            <a:off x="7869304" y="2383777"/>
            <a:ext cx="36383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dirty="0" err="1">
                <a:latin typeface="Malgun Gothic" panose="020B0503020000020004" pitchFamily="34" charset="-127"/>
                <a:ea typeface="Malgun Gothic" panose="020B0503020000020004" pitchFamily="34" charset="-127"/>
              </a:rPr>
              <a:t>Champion</a:t>
            </a:r>
            <a:r>
              <a:rPr lang="hu-HU" sz="2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 Kékszőlőből Készült </a:t>
            </a:r>
            <a:r>
              <a:rPr lang="hu-HU" sz="2000" dirty="0" err="1">
                <a:latin typeface="Malgun Gothic" panose="020B0503020000020004" pitchFamily="34" charset="-127"/>
                <a:ea typeface="Malgun Gothic" panose="020B0503020000020004" pitchFamily="34" charset="-127"/>
              </a:rPr>
              <a:t>Törkölypálinkaa</a:t>
            </a:r>
            <a:endParaRPr lang="hu-HU" sz="2000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13" name="Szövegdoboz 12">
            <a:extLst>
              <a:ext uri="{FF2B5EF4-FFF2-40B4-BE49-F238E27FC236}">
                <a16:creationId xmlns="" xmlns:a16="http://schemas.microsoft.com/office/drawing/2014/main" id="{C4A2C5D1-D7E8-472A-AA65-7AA6C1385E89}"/>
              </a:ext>
            </a:extLst>
          </p:cNvPr>
          <p:cNvSpPr txBox="1"/>
          <p:nvPr/>
        </p:nvSpPr>
        <p:spPr>
          <a:xfrm>
            <a:off x="8359804" y="4102076"/>
            <a:ext cx="265737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500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Érlelt Kadarka </a:t>
            </a:r>
            <a:r>
              <a:rPr lang="hu-HU" sz="25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Törkölypálinkája</a:t>
            </a:r>
          </a:p>
        </p:txBody>
      </p:sp>
      <p:sp>
        <p:nvSpPr>
          <p:cNvPr id="4" name="Téglalap 3">
            <a:extLst>
              <a:ext uri="{FF2B5EF4-FFF2-40B4-BE49-F238E27FC236}">
                <a16:creationId xmlns="" xmlns:a16="http://schemas.microsoft.com/office/drawing/2014/main" id="{6D6E13CD-A5A6-4456-A0AD-543F6B211F35}"/>
              </a:ext>
            </a:extLst>
          </p:cNvPr>
          <p:cNvSpPr/>
          <p:nvPr/>
        </p:nvSpPr>
        <p:spPr>
          <a:xfrm>
            <a:off x="7789955" y="2985559"/>
            <a:ext cx="3797077" cy="11034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000" b="1" dirty="0">
                <a:solidFill>
                  <a:srgbClr val="C00000"/>
                </a:solidFill>
                <a:latin typeface="Sitka Banner" panose="02000505000000020004" pitchFamily="2" charset="0"/>
                <a:ea typeface="Tahoma" pitchFamily="34" charset="0"/>
                <a:cs typeface="Times New Roman" pitchFamily="18" charset="0"/>
              </a:rPr>
              <a:t>BRILL PÁLINKAHÁZ</a:t>
            </a:r>
          </a:p>
        </p:txBody>
      </p:sp>
      <p:sp>
        <p:nvSpPr>
          <p:cNvPr id="7" name="Téglalap 6">
            <a:extLst>
              <a:ext uri="{FF2B5EF4-FFF2-40B4-BE49-F238E27FC236}">
                <a16:creationId xmlns="" xmlns:a16="http://schemas.microsoft.com/office/drawing/2014/main" id="{DF049AF9-DB92-4F74-B0AF-5237F3EBAEC8}"/>
              </a:ext>
            </a:extLst>
          </p:cNvPr>
          <p:cNvSpPr/>
          <p:nvPr/>
        </p:nvSpPr>
        <p:spPr>
          <a:xfrm>
            <a:off x="538202" y="3091663"/>
            <a:ext cx="3438716" cy="8625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000" b="1" dirty="0">
                <a:solidFill>
                  <a:srgbClr val="C00000"/>
                </a:solidFill>
                <a:latin typeface="Sitka Banner" panose="02000505000000020004" pitchFamily="2" charset="0"/>
                <a:ea typeface="Tahoma" pitchFamily="34" charset="0"/>
                <a:cs typeface="Times New Roman" pitchFamily="18" charset="0"/>
              </a:rPr>
              <a:t>BRILL PÁLINKAHÁZ</a:t>
            </a:r>
          </a:p>
        </p:txBody>
      </p:sp>
      <p:sp>
        <p:nvSpPr>
          <p:cNvPr id="10" name="Szövegdoboz 9">
            <a:extLst>
              <a:ext uri="{FF2B5EF4-FFF2-40B4-BE49-F238E27FC236}">
                <a16:creationId xmlns="" xmlns:a16="http://schemas.microsoft.com/office/drawing/2014/main" id="{597349AB-2D75-41C3-9496-1B7960690BA7}"/>
              </a:ext>
            </a:extLst>
          </p:cNvPr>
          <p:cNvSpPr txBox="1"/>
          <p:nvPr/>
        </p:nvSpPr>
        <p:spPr>
          <a:xfrm>
            <a:off x="4172058" y="2383777"/>
            <a:ext cx="34387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dirty="0" err="1">
                <a:latin typeface="Malgun Gothic" panose="020B0503020000020004" pitchFamily="34" charset="-127"/>
                <a:ea typeface="Malgun Gothic" panose="020B0503020000020004" pitchFamily="34" charset="-127"/>
              </a:rPr>
              <a:t>Champion</a:t>
            </a:r>
            <a:r>
              <a:rPr lang="hu-HU" sz="2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 Fehérszőlőből Készült Törkölypálinka a</a:t>
            </a:r>
          </a:p>
        </p:txBody>
      </p:sp>
      <p:sp>
        <p:nvSpPr>
          <p:cNvPr id="18" name="Szövegdoboz 17">
            <a:extLst>
              <a:ext uri="{FF2B5EF4-FFF2-40B4-BE49-F238E27FC236}">
                <a16:creationId xmlns="" xmlns:a16="http://schemas.microsoft.com/office/drawing/2014/main" id="{AFB88FFF-02FA-4789-8137-B1185BF07DC5}"/>
              </a:ext>
            </a:extLst>
          </p:cNvPr>
          <p:cNvSpPr txBox="1"/>
          <p:nvPr/>
        </p:nvSpPr>
        <p:spPr>
          <a:xfrm>
            <a:off x="4456408" y="4102076"/>
            <a:ext cx="343871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5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Jázmin</a:t>
            </a:r>
          </a:p>
          <a:p>
            <a:pPr algn="ctr"/>
            <a:r>
              <a:rPr lang="hu-HU" sz="25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Törkölypálinkája</a:t>
            </a:r>
          </a:p>
        </p:txBody>
      </p:sp>
      <p:sp>
        <p:nvSpPr>
          <p:cNvPr id="20" name="Szövegdoboz 19">
            <a:extLst>
              <a:ext uri="{FF2B5EF4-FFF2-40B4-BE49-F238E27FC236}">
                <a16:creationId xmlns="" xmlns:a16="http://schemas.microsoft.com/office/drawing/2014/main" id="{19F14194-D9B6-4F3C-8D98-ACE6C17F7DB0}"/>
              </a:ext>
            </a:extLst>
          </p:cNvPr>
          <p:cNvSpPr txBox="1"/>
          <p:nvPr/>
        </p:nvSpPr>
        <p:spPr>
          <a:xfrm>
            <a:off x="553935" y="4145601"/>
            <a:ext cx="331514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5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Kékfrankos Szőlő pálinkája</a:t>
            </a:r>
          </a:p>
        </p:txBody>
      </p:sp>
      <p:pic>
        <p:nvPicPr>
          <p:cNvPr id="22" name="Kép 21">
            <a:extLst>
              <a:ext uri="{FF2B5EF4-FFF2-40B4-BE49-F238E27FC236}">
                <a16:creationId xmlns="" xmlns:a16="http://schemas.microsoft.com/office/drawing/2014/main" id="{9AE448C9-F4C5-4E58-97BE-13679EA431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602" y="5082999"/>
            <a:ext cx="1532328" cy="153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86587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églalap 13"/>
          <p:cNvSpPr/>
          <p:nvPr/>
        </p:nvSpPr>
        <p:spPr>
          <a:xfrm>
            <a:off x="0" y="-25460"/>
            <a:ext cx="12191999" cy="223380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800" b="1" dirty="0">
                <a:solidFill>
                  <a:schemeClr val="tx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2020. évi </a:t>
            </a:r>
          </a:p>
          <a:p>
            <a:pPr algn="ctr"/>
            <a:r>
              <a:rPr lang="hu-HU" sz="2800" b="1" dirty="0">
                <a:solidFill>
                  <a:schemeClr val="tx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Országos Pálinka- és </a:t>
            </a:r>
          </a:p>
          <a:p>
            <a:pPr algn="ctr"/>
            <a:r>
              <a:rPr lang="hu-HU" sz="2800" b="1" dirty="0">
                <a:solidFill>
                  <a:schemeClr val="tx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Törkölypálinka Verseny </a:t>
            </a:r>
          </a:p>
        </p:txBody>
      </p:sp>
      <p:sp>
        <p:nvSpPr>
          <p:cNvPr id="16" name="Téglalap 15"/>
          <p:cNvSpPr/>
          <p:nvPr/>
        </p:nvSpPr>
        <p:spPr>
          <a:xfrm>
            <a:off x="2696787" y="2481722"/>
            <a:ext cx="6798427" cy="6206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800" b="1" dirty="0">
              <a:solidFill>
                <a:srgbClr val="C00000"/>
              </a:solidFill>
              <a:latin typeface="Caladea" panose="02040503050406030204" pitchFamily="18" charset="-18"/>
              <a:ea typeface="Tahoma" pitchFamily="34" charset="0"/>
              <a:cs typeface="Times New Roman" pitchFamily="18" charset="0"/>
            </a:endParaRPr>
          </a:p>
        </p:txBody>
      </p:sp>
      <p:pic>
        <p:nvPicPr>
          <p:cNvPr id="15" name="Kép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646" y="458122"/>
            <a:ext cx="1800200" cy="1028685"/>
          </a:xfrm>
          <a:prstGeom prst="rect">
            <a:avLst/>
          </a:prstGeom>
        </p:spPr>
      </p:pic>
      <p:sp>
        <p:nvSpPr>
          <p:cNvPr id="17" name="Téglalap 16"/>
          <p:cNvSpPr/>
          <p:nvPr/>
        </p:nvSpPr>
        <p:spPr>
          <a:xfrm>
            <a:off x="1" y="2236262"/>
            <a:ext cx="12191998" cy="186181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  <a:latin typeface="Brandon Grotesque Regular" panose="020B0503020203060202" pitchFamily="34" charset="-18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1704540" y="2951947"/>
            <a:ext cx="8963461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hu-HU" sz="3200" b="1" dirty="0">
              <a:solidFill>
                <a:schemeClr val="accent3">
                  <a:lumMod val="75000"/>
                </a:schemeClr>
              </a:solidFill>
              <a:latin typeface="Caladea" panose="02040503050406030204" pitchFamily="18" charset="-18"/>
              <a:ea typeface="Tahoma" pitchFamily="34" charset="0"/>
              <a:cs typeface="Aparajita" panose="020B0604020202020204" pitchFamily="34" charset="0"/>
            </a:endParaRPr>
          </a:p>
          <a:p>
            <a:pPr lvl="0" algn="ctr"/>
            <a:r>
              <a:rPr lang="hu-HU" sz="6000" b="1" dirty="0">
                <a:latin typeface="Malgun Gothic" panose="020B0503020000020004" pitchFamily="34" charset="-127"/>
                <a:ea typeface="Malgun Gothic" panose="020B0503020000020004" pitchFamily="34" charset="-127"/>
                <a:cs typeface="Aparajita" panose="020B0604020202020204" pitchFamily="34" charset="0"/>
              </a:rPr>
              <a:t>Különdíjak </a:t>
            </a:r>
          </a:p>
          <a:p>
            <a:pPr lvl="0" algn="ctr"/>
            <a:endParaRPr lang="hu-HU" sz="3200" b="1" dirty="0">
              <a:solidFill>
                <a:srgbClr val="7030A0"/>
              </a:solidFill>
              <a:latin typeface="Caladea" panose="02040503050406030204" pitchFamily="18" charset="-18"/>
              <a:ea typeface="Tahoma" pitchFamily="34" charset="0"/>
              <a:cs typeface="Aparajita" panose="020B0604020202020204" pitchFamily="34" charset="0"/>
            </a:endParaRPr>
          </a:p>
          <a:p>
            <a:pPr lvl="0" algn="ctr"/>
            <a:r>
              <a:rPr lang="hu-HU" sz="3200" b="1" dirty="0">
                <a:solidFill>
                  <a:schemeClr val="tx2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6139289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>
            <a:extLst>
              <a:ext uri="{FF2B5EF4-FFF2-40B4-BE49-F238E27FC236}">
                <a16:creationId xmlns="" xmlns:a16="http://schemas.microsoft.com/office/drawing/2014/main" id="{04CFC715-DE5E-4587-ACEB-17F7149DEE9C}"/>
              </a:ext>
            </a:extLst>
          </p:cNvPr>
          <p:cNvSpPr/>
          <p:nvPr/>
        </p:nvSpPr>
        <p:spPr>
          <a:xfrm>
            <a:off x="1" y="0"/>
            <a:ext cx="12192000" cy="249936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sz="1200" b="1" dirty="0">
              <a:solidFill>
                <a:schemeClr val="tx2">
                  <a:lumMod val="75000"/>
                </a:schemeClr>
              </a:solidFill>
              <a:ea typeface="Tahoma" pitchFamily="34" charset="0"/>
              <a:cs typeface="Times New Roman" pitchFamily="18" charset="0"/>
            </a:endParaRPr>
          </a:p>
          <a:p>
            <a:pPr algn="ctr"/>
            <a:r>
              <a:rPr lang="hu-HU" sz="2800" b="1" dirty="0">
                <a:solidFill>
                  <a:schemeClr val="tx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2020. évi </a:t>
            </a:r>
          </a:p>
          <a:p>
            <a:pPr algn="ctr"/>
            <a:r>
              <a:rPr lang="hu-HU" sz="2800" b="1" dirty="0">
                <a:solidFill>
                  <a:schemeClr val="tx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Országos Pálinka- és </a:t>
            </a:r>
          </a:p>
          <a:p>
            <a:pPr algn="ctr"/>
            <a:r>
              <a:rPr lang="hu-HU" sz="2800" b="1" dirty="0">
                <a:solidFill>
                  <a:schemeClr val="tx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Törkölypálinka Verseny </a:t>
            </a:r>
          </a:p>
          <a:p>
            <a:pPr algn="ctr"/>
            <a:endParaRPr lang="hu-HU" sz="1200" b="1" dirty="0">
              <a:solidFill>
                <a:srgbClr val="C00000"/>
              </a:solidFill>
              <a:latin typeface="Caladea" panose="02040503050406030204" pitchFamily="18" charset="-18"/>
              <a:ea typeface="Tahoma" pitchFamily="34" charset="0"/>
              <a:cs typeface="Aparajita" panose="020B0604020202020204" pitchFamily="34" charset="0"/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="" xmlns:a16="http://schemas.microsoft.com/office/drawing/2014/main" id="{6B3DA505-2FD8-4F43-B535-E126E61F8E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646" y="458122"/>
            <a:ext cx="1800200" cy="1028685"/>
          </a:xfrm>
          <a:prstGeom prst="rect">
            <a:avLst/>
          </a:prstGeom>
        </p:spPr>
      </p:pic>
      <p:sp>
        <p:nvSpPr>
          <p:cNvPr id="9" name="Téglalap 8">
            <a:extLst>
              <a:ext uri="{FF2B5EF4-FFF2-40B4-BE49-F238E27FC236}">
                <a16:creationId xmlns="" xmlns:a16="http://schemas.microsoft.com/office/drawing/2014/main" id="{C4D75B5E-2FF7-458A-949F-80EE5C7CDBC3}"/>
              </a:ext>
            </a:extLst>
          </p:cNvPr>
          <p:cNvSpPr/>
          <p:nvPr/>
        </p:nvSpPr>
        <p:spPr>
          <a:xfrm>
            <a:off x="-45720" y="2627174"/>
            <a:ext cx="12237719" cy="1312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00B050"/>
              </a:solidFill>
              <a:latin typeface="Brandon Grotesque Regular" panose="020B0503020203060202" pitchFamily="34" charset="-18"/>
            </a:endParaRPr>
          </a:p>
        </p:txBody>
      </p:sp>
      <p:sp>
        <p:nvSpPr>
          <p:cNvPr id="11" name="Szövegdoboz 10">
            <a:extLst>
              <a:ext uri="{FF2B5EF4-FFF2-40B4-BE49-F238E27FC236}">
                <a16:creationId xmlns="" xmlns:a16="http://schemas.microsoft.com/office/drawing/2014/main" id="{9752CC32-A6C1-47AC-801F-3DFB0D77D932}"/>
              </a:ext>
            </a:extLst>
          </p:cNvPr>
          <p:cNvSpPr txBox="1"/>
          <p:nvPr/>
        </p:nvSpPr>
        <p:spPr>
          <a:xfrm>
            <a:off x="1829018" y="3706767"/>
            <a:ext cx="52241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u-HU" sz="36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Pálinka tollnok – 2020 </a:t>
            </a:r>
            <a:endParaRPr lang="hu-HU" sz="3600" dirty="0"/>
          </a:p>
        </p:txBody>
      </p:sp>
      <p:sp>
        <p:nvSpPr>
          <p:cNvPr id="13" name="Szövegdoboz 12">
            <a:extLst>
              <a:ext uri="{FF2B5EF4-FFF2-40B4-BE49-F238E27FC236}">
                <a16:creationId xmlns="" xmlns:a16="http://schemas.microsoft.com/office/drawing/2014/main" id="{A49FB8DF-DD2B-43F5-BF6C-0C621652078D}"/>
              </a:ext>
            </a:extLst>
          </p:cNvPr>
          <p:cNvSpPr txBox="1"/>
          <p:nvPr/>
        </p:nvSpPr>
        <p:spPr>
          <a:xfrm>
            <a:off x="2376746" y="4797109"/>
            <a:ext cx="36267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dirty="0">
                <a:solidFill>
                  <a:srgbClr val="C00000"/>
                </a:solidFill>
                <a:latin typeface="Sitka Banner" panose="02000505000000020004" pitchFamily="2" charset="0"/>
                <a:ea typeface="Tahoma" pitchFamily="34" charset="0"/>
                <a:cs typeface="Times New Roman" pitchFamily="18" charset="0"/>
              </a:rPr>
              <a:t>SZIKORA DÁNIEL</a:t>
            </a:r>
            <a:endParaRPr lang="hu-HU" sz="3600" dirty="0"/>
          </a:p>
        </p:txBody>
      </p:sp>
      <p:pic>
        <p:nvPicPr>
          <p:cNvPr id="2" name="Kép 1">
            <a:extLst>
              <a:ext uri="{FF2B5EF4-FFF2-40B4-BE49-F238E27FC236}">
                <a16:creationId xmlns="" xmlns:a16="http://schemas.microsoft.com/office/drawing/2014/main" id="{5450F140-F9AF-4CD0-B5F2-A764AA7B8E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9477" y="3283142"/>
            <a:ext cx="2218053" cy="3027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56249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4173588" y="602665"/>
            <a:ext cx="59766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34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Miskolc város különdíja </a:t>
            </a:r>
          </a:p>
          <a:p>
            <a:pPr algn="r"/>
            <a:r>
              <a:rPr lang="hu-HU" sz="28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2020. évi Országos Pálinka- és Törkölypálinka Verseny</a:t>
            </a:r>
          </a:p>
        </p:txBody>
      </p:sp>
      <p:sp>
        <p:nvSpPr>
          <p:cNvPr id="2" name="AutoShape 4" descr="Képtalálat a következőre: „komárom város logo”"/>
          <p:cNvSpPr>
            <a:spLocks noChangeAspect="1" noChangeArrowheads="1"/>
          </p:cNvSpPr>
          <p:nvPr/>
        </p:nvSpPr>
        <p:spPr bwMode="auto">
          <a:xfrm>
            <a:off x="1679576" y="-2681288"/>
            <a:ext cx="3857625" cy="560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5" name="AutoShape 6" descr="Képtalálat a következőre: „komárom város logo”"/>
          <p:cNvSpPr>
            <a:spLocks noChangeAspect="1" noChangeArrowheads="1"/>
          </p:cNvSpPr>
          <p:nvPr/>
        </p:nvSpPr>
        <p:spPr bwMode="auto">
          <a:xfrm>
            <a:off x="1831976" y="-2528888"/>
            <a:ext cx="3857625" cy="560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6" name="AutoShape 8" descr="Képtalálat a következőre: „komárom város logo”"/>
          <p:cNvSpPr>
            <a:spLocks noChangeAspect="1" noChangeArrowheads="1"/>
          </p:cNvSpPr>
          <p:nvPr/>
        </p:nvSpPr>
        <p:spPr bwMode="auto">
          <a:xfrm>
            <a:off x="1984376" y="-2376488"/>
            <a:ext cx="3857625" cy="560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8" name="Szövegdoboz 7"/>
          <p:cNvSpPr txBox="1"/>
          <p:nvPr/>
        </p:nvSpPr>
        <p:spPr>
          <a:xfrm>
            <a:off x="1179620" y="2807197"/>
            <a:ext cx="38576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500" b="1" dirty="0">
                <a:solidFill>
                  <a:srgbClr val="C00000"/>
                </a:solidFill>
                <a:latin typeface="Sitka Banner" panose="02000505000000020004" pitchFamily="2" charset="0"/>
                <a:ea typeface="Tahoma" pitchFamily="34" charset="0"/>
                <a:cs typeface="Times New Roman" pitchFamily="18" charset="0"/>
              </a:rPr>
              <a:t>VITÉZ PÁLINKA</a:t>
            </a:r>
            <a:endParaRPr lang="hu-HU" sz="3500" dirty="0"/>
          </a:p>
        </p:txBody>
      </p:sp>
      <p:sp>
        <p:nvSpPr>
          <p:cNvPr id="9" name="Szövegdoboz 8"/>
          <p:cNvSpPr txBox="1"/>
          <p:nvPr/>
        </p:nvSpPr>
        <p:spPr>
          <a:xfrm>
            <a:off x="788330" y="3525024"/>
            <a:ext cx="46402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Hat Királynék Pálinkája Szilva pálinkája – 2019</a:t>
            </a:r>
          </a:p>
        </p:txBody>
      </p:sp>
      <p:pic>
        <p:nvPicPr>
          <p:cNvPr id="12" name="Kép 11">
            <a:extLst>
              <a:ext uri="{FF2B5EF4-FFF2-40B4-BE49-F238E27FC236}">
                <a16:creationId xmlns="" xmlns:a16="http://schemas.microsoft.com/office/drawing/2014/main" id="{DAEBAED3-C2BF-4475-AE47-6525017C65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748" y="425085"/>
            <a:ext cx="2133370" cy="2249859"/>
          </a:xfrm>
          <a:prstGeom prst="rect">
            <a:avLst/>
          </a:prstGeom>
        </p:spPr>
      </p:pic>
      <p:sp>
        <p:nvSpPr>
          <p:cNvPr id="7" name="Szövegdoboz 6">
            <a:extLst>
              <a:ext uri="{FF2B5EF4-FFF2-40B4-BE49-F238E27FC236}">
                <a16:creationId xmlns="" xmlns:a16="http://schemas.microsoft.com/office/drawing/2014/main" id="{E6DB3372-26E2-46EC-9AD0-9AF6E2C081F8}"/>
              </a:ext>
            </a:extLst>
          </p:cNvPr>
          <p:cNvSpPr txBox="1"/>
          <p:nvPr/>
        </p:nvSpPr>
        <p:spPr>
          <a:xfrm>
            <a:off x="6651792" y="2756342"/>
            <a:ext cx="38576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500" b="1" dirty="0">
                <a:solidFill>
                  <a:srgbClr val="C00000"/>
                </a:solidFill>
                <a:latin typeface="Sitka Banner" panose="02000505000000020004" pitchFamily="2" charset="0"/>
                <a:ea typeface="Tahoma" pitchFamily="34" charset="0"/>
                <a:cs typeface="Times New Roman" pitchFamily="18" charset="0"/>
              </a:rPr>
              <a:t>TOKAJ SPIRIT</a:t>
            </a:r>
            <a:endParaRPr lang="hu-HU" sz="3500" dirty="0"/>
          </a:p>
        </p:txBody>
      </p:sp>
      <p:sp>
        <p:nvSpPr>
          <p:cNvPr id="11" name="Szövegdoboz 10">
            <a:extLst>
              <a:ext uri="{FF2B5EF4-FFF2-40B4-BE49-F238E27FC236}">
                <a16:creationId xmlns="" xmlns:a16="http://schemas.microsoft.com/office/drawing/2014/main" id="{99EFAEAD-B398-43BC-AA31-C089E583EB6D}"/>
              </a:ext>
            </a:extLst>
          </p:cNvPr>
          <p:cNvSpPr txBox="1"/>
          <p:nvPr/>
        </p:nvSpPr>
        <p:spPr>
          <a:xfrm>
            <a:off x="6212307" y="3509635"/>
            <a:ext cx="541862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Aszú Törköly pálinkája – 2017</a:t>
            </a:r>
          </a:p>
        </p:txBody>
      </p:sp>
      <p:pic>
        <p:nvPicPr>
          <p:cNvPr id="15" name="Kép 14">
            <a:extLst>
              <a:ext uri="{FF2B5EF4-FFF2-40B4-BE49-F238E27FC236}">
                <a16:creationId xmlns="" xmlns:a16="http://schemas.microsoft.com/office/drawing/2014/main" id="{A0729AF4-2100-4EF6-8C6D-C70FC93F15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3579" y="4268874"/>
            <a:ext cx="2143125" cy="2143125"/>
          </a:xfrm>
          <a:prstGeom prst="rect">
            <a:avLst/>
          </a:prstGeom>
        </p:spPr>
      </p:pic>
      <p:pic>
        <p:nvPicPr>
          <p:cNvPr id="17" name="Kép 16">
            <a:extLst>
              <a:ext uri="{FF2B5EF4-FFF2-40B4-BE49-F238E27FC236}">
                <a16:creationId xmlns="" xmlns:a16="http://schemas.microsoft.com/office/drawing/2014/main" id="{EB9B22A7-1774-42E6-85D4-0A5354B156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5931" y="5059146"/>
            <a:ext cx="3465000" cy="1352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55110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églalap 5"/>
          <p:cNvSpPr/>
          <p:nvPr/>
        </p:nvSpPr>
        <p:spPr>
          <a:xfrm>
            <a:off x="-45720" y="2703374"/>
            <a:ext cx="12237719" cy="1312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00B050"/>
              </a:solidFill>
              <a:latin typeface="Brandon Grotesque Regular" panose="020B0503020203060202" pitchFamily="34" charset="-18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1919536" y="2970872"/>
            <a:ext cx="83529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0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Magyarország legjobb 10.000 palack feletti pálinkája – 2020.</a:t>
            </a:r>
          </a:p>
        </p:txBody>
      </p:sp>
      <p:sp>
        <p:nvSpPr>
          <p:cNvPr id="10" name="Téglalap 9"/>
          <p:cNvSpPr/>
          <p:nvPr/>
        </p:nvSpPr>
        <p:spPr>
          <a:xfrm>
            <a:off x="-45720" y="-8558"/>
            <a:ext cx="12085319" cy="2445367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sz="1200" b="1" dirty="0">
              <a:solidFill>
                <a:schemeClr val="tx2">
                  <a:lumMod val="75000"/>
                </a:schemeClr>
              </a:solidFill>
              <a:ea typeface="Tahoma" pitchFamily="34" charset="0"/>
              <a:cs typeface="Times New Roman" pitchFamily="18" charset="0"/>
            </a:endParaRPr>
          </a:p>
          <a:p>
            <a:pPr algn="ctr"/>
            <a:r>
              <a:rPr lang="hu-HU" sz="2800" b="1" dirty="0">
                <a:solidFill>
                  <a:schemeClr val="tx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2020. évi </a:t>
            </a:r>
          </a:p>
          <a:p>
            <a:pPr algn="ctr"/>
            <a:r>
              <a:rPr lang="hu-HU" sz="2800" b="1" dirty="0">
                <a:solidFill>
                  <a:schemeClr val="tx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Országos Pálinka- és </a:t>
            </a:r>
          </a:p>
          <a:p>
            <a:pPr algn="ctr"/>
            <a:r>
              <a:rPr lang="hu-HU" sz="2800" b="1" dirty="0">
                <a:solidFill>
                  <a:schemeClr val="tx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Törkölypálinka Verseny </a:t>
            </a:r>
          </a:p>
          <a:p>
            <a:pPr algn="ctr"/>
            <a:endParaRPr lang="hu-HU" sz="1200" b="1" dirty="0">
              <a:solidFill>
                <a:srgbClr val="C00000"/>
              </a:solidFill>
              <a:latin typeface="Caladea" panose="02040503050406030204" pitchFamily="18" charset="-18"/>
              <a:ea typeface="Tahoma" pitchFamily="34" charset="0"/>
              <a:cs typeface="Aparajita" panose="020B0604020202020204" pitchFamily="34" charset="0"/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3457737" y="4008457"/>
            <a:ext cx="52765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dirty="0">
                <a:solidFill>
                  <a:srgbClr val="C00000"/>
                </a:solidFill>
                <a:latin typeface="Sitka Banner" panose="02000505000000020004" pitchFamily="2" charset="0"/>
                <a:ea typeface="Tahoma" pitchFamily="34" charset="0"/>
                <a:cs typeface="Times New Roman" pitchFamily="18" charset="0"/>
              </a:rPr>
              <a:t>SZICSEK PÁLINKAFŐZDE</a:t>
            </a:r>
            <a:endParaRPr lang="hu-HU" sz="36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3372174" y="4556070"/>
            <a:ext cx="54019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err="1">
                <a:latin typeface="Malgun Gothic" panose="020B0503020000020004" pitchFamily="34" charset="-127"/>
                <a:ea typeface="Malgun Gothic" panose="020B0503020000020004" pitchFamily="34" charset="-127"/>
              </a:rPr>
              <a:t>Irsai</a:t>
            </a:r>
            <a:r>
              <a:rPr lang="hu-HU" sz="32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 Olivér Szőlő pálinkája</a:t>
            </a:r>
          </a:p>
        </p:txBody>
      </p:sp>
      <p:pic>
        <p:nvPicPr>
          <p:cNvPr id="3" name="Kép 2">
            <a:extLst>
              <a:ext uri="{FF2B5EF4-FFF2-40B4-BE49-F238E27FC236}">
                <a16:creationId xmlns="" xmlns:a16="http://schemas.microsoft.com/office/drawing/2014/main" id="{F59A9140-1E5E-4E1F-9EB4-78EAF59C0B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646" y="458122"/>
            <a:ext cx="1800200" cy="1028685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="" xmlns:a16="http://schemas.microsoft.com/office/drawing/2014/main" id="{09AE5C4A-5732-420A-8DFC-D7F66D8FBF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7630" y="5140845"/>
            <a:ext cx="1811018" cy="1575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7953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églalap 15"/>
          <p:cNvSpPr/>
          <p:nvPr/>
        </p:nvSpPr>
        <p:spPr>
          <a:xfrm>
            <a:off x="2783634" y="2590364"/>
            <a:ext cx="5184575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b="1" dirty="0">
                <a:solidFill>
                  <a:srgbClr val="C00000"/>
                </a:solidFill>
                <a:latin typeface="Sitka Banner" panose="02000505000000020004" pitchFamily="2" charset="0"/>
                <a:ea typeface="Tahoma" pitchFamily="34" charset="0"/>
                <a:cs typeface="Times New Roman" pitchFamily="18" charset="0"/>
              </a:rPr>
              <a:t>PINTÉR PÁLINKA</a:t>
            </a:r>
            <a:endParaRPr lang="hu-HU" sz="3000" b="1" dirty="0">
              <a:solidFill>
                <a:srgbClr val="C00000"/>
              </a:solidFill>
              <a:latin typeface="Sitka Banner" panose="02000505000000020004" pitchFamily="2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17" name="Téglalap 16"/>
          <p:cNvSpPr/>
          <p:nvPr/>
        </p:nvSpPr>
        <p:spPr>
          <a:xfrm>
            <a:off x="0" y="2257192"/>
            <a:ext cx="12192000" cy="12202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latin typeface="Brandon Grotesque Regular" panose="020B0503020203060202" pitchFamily="34" charset="-18"/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2087880" y="3802815"/>
            <a:ext cx="3424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Bronz minősítés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3265714" y="4669971"/>
            <a:ext cx="6934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err="1">
                <a:latin typeface="Malgun Gothic" panose="020B0503020000020004" pitchFamily="34" charset="-127"/>
                <a:ea typeface="Malgun Gothic" panose="020B0503020000020004" pitchFamily="34" charset="-127"/>
              </a:rPr>
              <a:t>Muscat</a:t>
            </a:r>
            <a:r>
              <a:rPr lang="hu-HU" sz="24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hu-HU" sz="2400" dirty="0" err="1">
                <a:latin typeface="Malgun Gothic" panose="020B0503020000020004" pitchFamily="34" charset="-127"/>
                <a:ea typeface="Malgun Gothic" panose="020B0503020000020004" pitchFamily="34" charset="-127"/>
              </a:rPr>
              <a:t>Ottonel</a:t>
            </a:r>
            <a:r>
              <a:rPr lang="hu-HU" sz="24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 Szőlő pálinka – 2019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2848" y="2578336"/>
            <a:ext cx="1801503" cy="1357266"/>
          </a:xfrm>
          <a:prstGeom prst="rect">
            <a:avLst/>
          </a:prstGeom>
        </p:spPr>
      </p:pic>
      <p:sp>
        <p:nvSpPr>
          <p:cNvPr id="4" name="Téglalap 3">
            <a:extLst>
              <a:ext uri="{FF2B5EF4-FFF2-40B4-BE49-F238E27FC236}">
                <a16:creationId xmlns="" xmlns:a16="http://schemas.microsoft.com/office/drawing/2014/main" id="{E77D9DDC-A051-4E5E-B7DF-C69D79B3F52C}"/>
              </a:ext>
            </a:extLst>
          </p:cNvPr>
          <p:cNvSpPr/>
          <p:nvPr/>
        </p:nvSpPr>
        <p:spPr>
          <a:xfrm>
            <a:off x="0" y="-22811"/>
            <a:ext cx="12192000" cy="223380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sz="1200" b="1" dirty="0">
              <a:solidFill>
                <a:schemeClr val="tx2">
                  <a:lumMod val="75000"/>
                </a:schemeClr>
              </a:solidFill>
              <a:ea typeface="Tahoma" pitchFamily="34" charset="0"/>
              <a:cs typeface="Times New Roman" pitchFamily="18" charset="0"/>
            </a:endParaRPr>
          </a:p>
          <a:p>
            <a:pPr algn="ctr"/>
            <a:r>
              <a:rPr lang="hu-HU" sz="2800" b="1" dirty="0">
                <a:solidFill>
                  <a:schemeClr val="tx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2020. évi </a:t>
            </a:r>
          </a:p>
          <a:p>
            <a:pPr algn="ctr"/>
            <a:r>
              <a:rPr lang="hu-HU" sz="2800" b="1" dirty="0">
                <a:solidFill>
                  <a:schemeClr val="tx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Országos Pálinka- és </a:t>
            </a:r>
          </a:p>
          <a:p>
            <a:pPr algn="ctr"/>
            <a:r>
              <a:rPr lang="hu-HU" sz="2800" b="1" dirty="0">
                <a:solidFill>
                  <a:schemeClr val="tx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Törkölypálinka Verseny </a:t>
            </a:r>
          </a:p>
          <a:p>
            <a:pPr algn="ctr"/>
            <a:endParaRPr lang="hu-HU" sz="1200" b="1" dirty="0">
              <a:solidFill>
                <a:srgbClr val="C00000"/>
              </a:solidFill>
              <a:latin typeface="Caladea" panose="02040503050406030204" pitchFamily="18" charset="-18"/>
              <a:ea typeface="Tahoma" pitchFamily="34" charset="0"/>
              <a:cs typeface="Aparajita" panose="020B0604020202020204" pitchFamily="34" charset="0"/>
            </a:endParaRPr>
          </a:p>
          <a:p>
            <a:pPr algn="ctr"/>
            <a:r>
              <a:rPr lang="hu-HU" sz="2500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parajita" panose="020B0604020202020204" pitchFamily="34" charset="0"/>
              </a:rPr>
              <a:t>Arany-, ezüst-, bronzminősítésű pálinkák</a:t>
            </a:r>
          </a:p>
        </p:txBody>
      </p:sp>
      <p:pic>
        <p:nvPicPr>
          <p:cNvPr id="6" name="Kép 5">
            <a:extLst>
              <a:ext uri="{FF2B5EF4-FFF2-40B4-BE49-F238E27FC236}">
                <a16:creationId xmlns="" xmlns:a16="http://schemas.microsoft.com/office/drawing/2014/main" id="{0307A173-F3E9-405F-9CD3-8D9BD35DE2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948" y="510756"/>
            <a:ext cx="1800200" cy="1028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16719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>
            <a:extLst>
              <a:ext uri="{FF2B5EF4-FFF2-40B4-BE49-F238E27FC236}">
                <a16:creationId xmlns="" xmlns:a16="http://schemas.microsoft.com/office/drawing/2014/main" id="{04CFC715-DE5E-4587-ACEB-17F7149DEE9C}"/>
              </a:ext>
            </a:extLst>
          </p:cNvPr>
          <p:cNvSpPr/>
          <p:nvPr/>
        </p:nvSpPr>
        <p:spPr>
          <a:xfrm>
            <a:off x="1" y="0"/>
            <a:ext cx="12192000" cy="249936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sz="1200" b="1" dirty="0">
              <a:solidFill>
                <a:schemeClr val="tx2">
                  <a:lumMod val="75000"/>
                </a:schemeClr>
              </a:solidFill>
              <a:ea typeface="Tahoma" pitchFamily="34" charset="0"/>
              <a:cs typeface="Times New Roman" pitchFamily="18" charset="0"/>
            </a:endParaRPr>
          </a:p>
          <a:p>
            <a:pPr algn="ctr"/>
            <a:r>
              <a:rPr lang="hu-HU" sz="2800" b="1" dirty="0">
                <a:solidFill>
                  <a:schemeClr val="tx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2020. évi </a:t>
            </a:r>
          </a:p>
          <a:p>
            <a:pPr algn="ctr"/>
            <a:r>
              <a:rPr lang="hu-HU" sz="2800" b="1" dirty="0">
                <a:solidFill>
                  <a:schemeClr val="tx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Országos Pálinka- és </a:t>
            </a:r>
          </a:p>
          <a:p>
            <a:pPr algn="ctr"/>
            <a:r>
              <a:rPr lang="hu-HU" sz="2800" b="1" dirty="0">
                <a:solidFill>
                  <a:schemeClr val="tx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Törkölypálinka Verseny </a:t>
            </a:r>
          </a:p>
          <a:p>
            <a:pPr algn="ctr"/>
            <a:endParaRPr lang="hu-HU" sz="1200" b="1" dirty="0">
              <a:solidFill>
                <a:srgbClr val="C00000"/>
              </a:solidFill>
              <a:latin typeface="Caladea" panose="02040503050406030204" pitchFamily="18" charset="-18"/>
              <a:ea typeface="Tahoma" pitchFamily="34" charset="0"/>
              <a:cs typeface="Aparajita" panose="020B0604020202020204" pitchFamily="34" charset="0"/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="" xmlns:a16="http://schemas.microsoft.com/office/drawing/2014/main" id="{6B3DA505-2FD8-4F43-B535-E126E61F8E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646" y="458122"/>
            <a:ext cx="1800200" cy="1028685"/>
          </a:xfrm>
          <a:prstGeom prst="rect">
            <a:avLst/>
          </a:prstGeom>
        </p:spPr>
      </p:pic>
      <p:sp>
        <p:nvSpPr>
          <p:cNvPr id="9" name="Téglalap 8">
            <a:extLst>
              <a:ext uri="{FF2B5EF4-FFF2-40B4-BE49-F238E27FC236}">
                <a16:creationId xmlns="" xmlns:a16="http://schemas.microsoft.com/office/drawing/2014/main" id="{C4D75B5E-2FF7-458A-949F-80EE5C7CDBC3}"/>
              </a:ext>
            </a:extLst>
          </p:cNvPr>
          <p:cNvSpPr/>
          <p:nvPr/>
        </p:nvSpPr>
        <p:spPr>
          <a:xfrm>
            <a:off x="-45720" y="2627174"/>
            <a:ext cx="12237719" cy="1312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00B050"/>
              </a:solidFill>
              <a:latin typeface="Brandon Grotesque Regular" panose="020B0503020203060202" pitchFamily="34" charset="-18"/>
            </a:endParaRPr>
          </a:p>
        </p:txBody>
      </p:sp>
      <p:sp>
        <p:nvSpPr>
          <p:cNvPr id="11" name="Szövegdoboz 10">
            <a:extLst>
              <a:ext uri="{FF2B5EF4-FFF2-40B4-BE49-F238E27FC236}">
                <a16:creationId xmlns="" xmlns:a16="http://schemas.microsoft.com/office/drawing/2014/main" id="{9752CC32-A6C1-47AC-801F-3DFB0D77D932}"/>
              </a:ext>
            </a:extLst>
          </p:cNvPr>
          <p:cNvSpPr txBox="1"/>
          <p:nvPr/>
        </p:nvSpPr>
        <p:spPr>
          <a:xfrm>
            <a:off x="1661158" y="2886254"/>
            <a:ext cx="914400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u-HU" sz="36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Magyarország legjobb pálinkája –  2020.</a:t>
            </a:r>
            <a:endParaRPr lang="hu-HU" sz="3600" dirty="0"/>
          </a:p>
        </p:txBody>
      </p:sp>
      <p:sp>
        <p:nvSpPr>
          <p:cNvPr id="13" name="Szövegdoboz 12">
            <a:extLst>
              <a:ext uri="{FF2B5EF4-FFF2-40B4-BE49-F238E27FC236}">
                <a16:creationId xmlns="" xmlns:a16="http://schemas.microsoft.com/office/drawing/2014/main" id="{A49FB8DF-DD2B-43F5-BF6C-0C621652078D}"/>
              </a:ext>
            </a:extLst>
          </p:cNvPr>
          <p:cNvSpPr txBox="1"/>
          <p:nvPr/>
        </p:nvSpPr>
        <p:spPr>
          <a:xfrm>
            <a:off x="3850590" y="3660399"/>
            <a:ext cx="4490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dirty="0">
                <a:solidFill>
                  <a:srgbClr val="C00000"/>
                </a:solidFill>
                <a:latin typeface="Sitka Banner" panose="02000505000000020004" pitchFamily="2" charset="0"/>
                <a:ea typeface="Tahoma" pitchFamily="34" charset="0"/>
                <a:cs typeface="Times New Roman" pitchFamily="18" charset="0"/>
              </a:rPr>
              <a:t>BRILL PÁLINKAHÁZ</a:t>
            </a:r>
            <a:endParaRPr lang="hu-HU" sz="3600" dirty="0"/>
          </a:p>
        </p:txBody>
      </p:sp>
      <p:sp>
        <p:nvSpPr>
          <p:cNvPr id="2" name="Szövegdoboz 1">
            <a:extLst>
              <a:ext uri="{FF2B5EF4-FFF2-40B4-BE49-F238E27FC236}">
                <a16:creationId xmlns="" xmlns:a16="http://schemas.microsoft.com/office/drawing/2014/main" id="{A0484185-DA1A-4456-A3D9-545BE174979D}"/>
              </a:ext>
            </a:extLst>
          </p:cNvPr>
          <p:cNvSpPr txBox="1"/>
          <p:nvPr/>
        </p:nvSpPr>
        <p:spPr>
          <a:xfrm>
            <a:off x="2801815" y="4434544"/>
            <a:ext cx="58413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Érlelt Kadarka </a:t>
            </a:r>
            <a:r>
              <a:rPr lang="hu-HU" sz="32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Törkölypálinkája</a:t>
            </a:r>
          </a:p>
        </p:txBody>
      </p:sp>
      <p:pic>
        <p:nvPicPr>
          <p:cNvPr id="7" name="Kép 6">
            <a:extLst>
              <a:ext uri="{FF2B5EF4-FFF2-40B4-BE49-F238E27FC236}">
                <a16:creationId xmlns="" xmlns:a16="http://schemas.microsoft.com/office/drawing/2014/main" id="{C1BD6EC0-695B-40FB-A59F-578C1BE4B0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1619" y="5147133"/>
            <a:ext cx="1528762" cy="1528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71526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églalap 15"/>
          <p:cNvSpPr/>
          <p:nvPr/>
        </p:nvSpPr>
        <p:spPr>
          <a:xfrm>
            <a:off x="2696787" y="2481722"/>
            <a:ext cx="6798427" cy="6206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800" b="1" dirty="0">
              <a:solidFill>
                <a:srgbClr val="C00000"/>
              </a:solidFill>
              <a:latin typeface="Caladea" panose="02040503050406030204" pitchFamily="18" charset="-18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1704540" y="2951947"/>
            <a:ext cx="8963461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hu-HU" sz="5000" b="1" dirty="0">
              <a:solidFill>
                <a:schemeClr val="accent3">
                  <a:lumMod val="75000"/>
                </a:schemeClr>
              </a:solidFill>
              <a:latin typeface="Caladea" panose="02040503050406030204" pitchFamily="18" charset="-18"/>
              <a:ea typeface="Tahoma" pitchFamily="34" charset="0"/>
              <a:cs typeface="Aparajita" panose="020B0604020202020204" pitchFamily="34" charset="0"/>
            </a:endParaRPr>
          </a:p>
          <a:p>
            <a:pPr lvl="0" algn="ctr"/>
            <a:r>
              <a:rPr lang="hu-HU" sz="5000" b="1" dirty="0">
                <a:latin typeface="Malgun Gothic" panose="020B0503020000020004" pitchFamily="34" charset="-127"/>
                <a:ea typeface="Malgun Gothic" panose="020B0503020000020004" pitchFamily="34" charset="-127"/>
                <a:cs typeface="Aparajita" panose="020B0604020202020204" pitchFamily="34" charset="0"/>
              </a:rPr>
              <a:t>Pálinka Életműdíjak</a:t>
            </a:r>
            <a:endParaRPr lang="hu-HU" sz="5000" b="1" dirty="0">
              <a:solidFill>
                <a:srgbClr val="7030A0"/>
              </a:solidFill>
              <a:latin typeface="Caladea" panose="02040503050406030204" pitchFamily="18" charset="-18"/>
              <a:ea typeface="Tahoma" pitchFamily="34" charset="0"/>
              <a:cs typeface="Aparajita" panose="020B0604020202020204" pitchFamily="34" charset="0"/>
            </a:endParaRPr>
          </a:p>
          <a:p>
            <a:pPr lvl="0" algn="ctr"/>
            <a:r>
              <a:rPr lang="hu-HU" sz="3200" b="1" dirty="0">
                <a:solidFill>
                  <a:schemeClr val="tx2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 </a:t>
            </a:r>
          </a:p>
        </p:txBody>
      </p:sp>
      <p:sp>
        <p:nvSpPr>
          <p:cNvPr id="2" name="Téglalap 1">
            <a:extLst>
              <a:ext uri="{FF2B5EF4-FFF2-40B4-BE49-F238E27FC236}">
                <a16:creationId xmlns="" xmlns:a16="http://schemas.microsoft.com/office/drawing/2014/main" id="{359D440A-C120-49F5-BDA5-50D286497188}"/>
              </a:ext>
            </a:extLst>
          </p:cNvPr>
          <p:cNvSpPr/>
          <p:nvPr/>
        </p:nvSpPr>
        <p:spPr>
          <a:xfrm>
            <a:off x="1524001" y="1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hu-HU" sz="2800" b="1" dirty="0">
              <a:latin typeface="Malgun Gothic Semilight" panose="020B0502040204020203" pitchFamily="34" charset="-128"/>
              <a:ea typeface="Malgun Gothic Semilight" panose="020B0502040204020203" pitchFamily="34" charset="-128"/>
              <a:cs typeface="Malgun Gothic Semilight" panose="020B0502040204020203" pitchFamily="34" charset="-128"/>
            </a:endParaRPr>
          </a:p>
          <a:p>
            <a:pPr algn="ctr"/>
            <a:endParaRPr lang="hu-HU" sz="2800" b="1" dirty="0">
              <a:latin typeface="Malgun Gothic Semilight" panose="020B0502040204020203" pitchFamily="34" charset="-128"/>
              <a:ea typeface="Malgun Gothic Semilight" panose="020B0502040204020203" pitchFamily="34" charset="-128"/>
              <a:cs typeface="Malgun Gothic Semilight" panose="020B0502040204020203" pitchFamily="34" charset="-128"/>
            </a:endParaRPr>
          </a:p>
        </p:txBody>
      </p:sp>
      <p:sp>
        <p:nvSpPr>
          <p:cNvPr id="7" name="Téglalap 6">
            <a:extLst>
              <a:ext uri="{FF2B5EF4-FFF2-40B4-BE49-F238E27FC236}">
                <a16:creationId xmlns="" xmlns:a16="http://schemas.microsoft.com/office/drawing/2014/main" id="{16E27A54-DA7D-43F6-B245-70BC176CB3BD}"/>
              </a:ext>
            </a:extLst>
          </p:cNvPr>
          <p:cNvSpPr/>
          <p:nvPr/>
        </p:nvSpPr>
        <p:spPr>
          <a:xfrm>
            <a:off x="1524000" y="2363071"/>
            <a:ext cx="9144000" cy="11772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00B050"/>
              </a:solidFill>
              <a:latin typeface="Brandon Grotesque Regular" panose="020B0503020203060202" pitchFamily="34" charset="-18"/>
            </a:endParaRPr>
          </a:p>
        </p:txBody>
      </p:sp>
      <p:sp>
        <p:nvSpPr>
          <p:cNvPr id="4" name="Téglalap 3">
            <a:extLst>
              <a:ext uri="{FF2B5EF4-FFF2-40B4-BE49-F238E27FC236}">
                <a16:creationId xmlns="" xmlns:a16="http://schemas.microsoft.com/office/drawing/2014/main" id="{BC49CF20-D162-4E0E-89A8-8E589FDEEBF9}"/>
              </a:ext>
            </a:extLst>
          </p:cNvPr>
          <p:cNvSpPr/>
          <p:nvPr/>
        </p:nvSpPr>
        <p:spPr>
          <a:xfrm>
            <a:off x="1" y="0"/>
            <a:ext cx="12192000" cy="249936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sz="1200" b="1" dirty="0">
              <a:solidFill>
                <a:schemeClr val="tx2">
                  <a:lumMod val="75000"/>
                </a:schemeClr>
              </a:solidFill>
              <a:ea typeface="Tahoma" pitchFamily="34" charset="0"/>
              <a:cs typeface="Times New Roman" pitchFamily="18" charset="0"/>
            </a:endParaRPr>
          </a:p>
          <a:p>
            <a:pPr algn="ctr"/>
            <a:r>
              <a:rPr lang="hu-HU" sz="2800" b="1" dirty="0">
                <a:solidFill>
                  <a:schemeClr val="tx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2020. évi </a:t>
            </a:r>
          </a:p>
          <a:p>
            <a:pPr algn="ctr"/>
            <a:r>
              <a:rPr lang="hu-HU" sz="2800" b="1" dirty="0">
                <a:solidFill>
                  <a:schemeClr val="tx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Országos Pálinka- és </a:t>
            </a:r>
          </a:p>
          <a:p>
            <a:pPr algn="ctr"/>
            <a:r>
              <a:rPr lang="hu-HU" sz="2800" b="1" dirty="0">
                <a:solidFill>
                  <a:schemeClr val="tx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Törkölypálinka Verseny </a:t>
            </a:r>
          </a:p>
          <a:p>
            <a:pPr algn="ctr"/>
            <a:endParaRPr lang="hu-HU" sz="1200" b="1" dirty="0">
              <a:solidFill>
                <a:srgbClr val="C00000"/>
              </a:solidFill>
              <a:latin typeface="Caladea" panose="02040503050406030204" pitchFamily="18" charset="-18"/>
              <a:ea typeface="Tahoma" pitchFamily="34" charset="0"/>
              <a:cs typeface="Aparajita" panose="020B0604020202020204" pitchFamily="34" charset="0"/>
            </a:endParaRPr>
          </a:p>
        </p:txBody>
      </p:sp>
      <p:sp>
        <p:nvSpPr>
          <p:cNvPr id="5" name="Téglalap 4">
            <a:extLst>
              <a:ext uri="{FF2B5EF4-FFF2-40B4-BE49-F238E27FC236}">
                <a16:creationId xmlns="" xmlns:a16="http://schemas.microsoft.com/office/drawing/2014/main" id="{EC2D1D1C-A57E-4592-A518-2A6D24DD9617}"/>
              </a:ext>
            </a:extLst>
          </p:cNvPr>
          <p:cNvSpPr/>
          <p:nvPr/>
        </p:nvSpPr>
        <p:spPr>
          <a:xfrm>
            <a:off x="-45720" y="2611934"/>
            <a:ext cx="12237719" cy="1312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00B050"/>
              </a:solidFill>
              <a:latin typeface="Brandon Grotesque Regular" panose="020B0503020203060202" pitchFamily="34" charset="-18"/>
            </a:endParaRPr>
          </a:p>
        </p:txBody>
      </p:sp>
      <p:pic>
        <p:nvPicPr>
          <p:cNvPr id="12" name="Kép 11">
            <a:extLst>
              <a:ext uri="{FF2B5EF4-FFF2-40B4-BE49-F238E27FC236}">
                <a16:creationId xmlns="" xmlns:a16="http://schemas.microsoft.com/office/drawing/2014/main" id="{0CA87D3F-AB67-44B4-AB5E-853AE88970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686" y="560626"/>
            <a:ext cx="1800200" cy="1028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98381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églalap 5"/>
          <p:cNvSpPr/>
          <p:nvPr/>
        </p:nvSpPr>
        <p:spPr>
          <a:xfrm>
            <a:off x="1524004" y="2308522"/>
            <a:ext cx="9144000" cy="11772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00B050"/>
              </a:solidFill>
              <a:latin typeface="Brandon Grotesque Regular" panose="020B0503020203060202" pitchFamily="34" charset="-18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1991457" y="3002417"/>
            <a:ext cx="85012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PÁLINKA ÉLETMŰDÍJ 2020.</a:t>
            </a:r>
          </a:p>
        </p:txBody>
      </p:sp>
      <p:sp>
        <p:nvSpPr>
          <p:cNvPr id="2" name="Szövegdoboz 1"/>
          <p:cNvSpPr txBox="1"/>
          <p:nvPr/>
        </p:nvSpPr>
        <p:spPr>
          <a:xfrm>
            <a:off x="5447928" y="4437113"/>
            <a:ext cx="3376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dirty="0">
                <a:solidFill>
                  <a:srgbClr val="C00000"/>
                </a:solidFill>
                <a:latin typeface="Sitka Banner" panose="02000505000000020004" pitchFamily="2" charset="0"/>
                <a:ea typeface="Tahoma" pitchFamily="34" charset="0"/>
                <a:cs typeface="Times New Roman" pitchFamily="18" charset="0"/>
              </a:rPr>
              <a:t>FONT SÁNDOR</a:t>
            </a:r>
            <a:endParaRPr lang="hu-HU" sz="3600" dirty="0"/>
          </a:p>
        </p:txBody>
      </p:sp>
      <p:sp>
        <p:nvSpPr>
          <p:cNvPr id="4" name="Téglalap 3">
            <a:extLst>
              <a:ext uri="{FF2B5EF4-FFF2-40B4-BE49-F238E27FC236}">
                <a16:creationId xmlns="" xmlns:a16="http://schemas.microsoft.com/office/drawing/2014/main" id="{FFDD5E68-5B10-4336-B9DB-FE9A73B0E831}"/>
              </a:ext>
            </a:extLst>
          </p:cNvPr>
          <p:cNvSpPr/>
          <p:nvPr/>
        </p:nvSpPr>
        <p:spPr>
          <a:xfrm>
            <a:off x="0" y="0"/>
            <a:ext cx="12192000" cy="249936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sz="1200" b="1" dirty="0">
              <a:solidFill>
                <a:schemeClr val="tx2">
                  <a:lumMod val="75000"/>
                </a:schemeClr>
              </a:solidFill>
              <a:ea typeface="Tahoma" pitchFamily="34" charset="0"/>
              <a:cs typeface="Times New Roman" pitchFamily="18" charset="0"/>
            </a:endParaRPr>
          </a:p>
          <a:p>
            <a:pPr algn="ctr"/>
            <a:r>
              <a:rPr lang="hu-HU" sz="2800" b="1" dirty="0">
                <a:solidFill>
                  <a:schemeClr val="tx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2020. évi </a:t>
            </a:r>
          </a:p>
          <a:p>
            <a:pPr algn="ctr"/>
            <a:r>
              <a:rPr lang="hu-HU" sz="2800" b="1" dirty="0">
                <a:solidFill>
                  <a:schemeClr val="tx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Országos Pálinka- és </a:t>
            </a:r>
          </a:p>
          <a:p>
            <a:pPr algn="ctr"/>
            <a:r>
              <a:rPr lang="hu-HU" sz="2800" b="1" dirty="0">
                <a:solidFill>
                  <a:schemeClr val="tx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Törkölypálinka Verseny </a:t>
            </a:r>
          </a:p>
          <a:p>
            <a:pPr algn="ctr"/>
            <a:endParaRPr lang="hu-HU" sz="1200" b="1" dirty="0">
              <a:solidFill>
                <a:srgbClr val="C00000"/>
              </a:solidFill>
              <a:latin typeface="Caladea" panose="02040503050406030204" pitchFamily="18" charset="-18"/>
              <a:ea typeface="Tahoma" pitchFamily="34" charset="0"/>
              <a:cs typeface="Aparajita" panose="020B0604020202020204" pitchFamily="34" charset="0"/>
            </a:endParaRPr>
          </a:p>
        </p:txBody>
      </p:sp>
      <p:sp>
        <p:nvSpPr>
          <p:cNvPr id="5" name="Téglalap 4">
            <a:extLst>
              <a:ext uri="{FF2B5EF4-FFF2-40B4-BE49-F238E27FC236}">
                <a16:creationId xmlns="" xmlns:a16="http://schemas.microsoft.com/office/drawing/2014/main" id="{A71124B8-F6E7-4292-A849-9FC157F2179C}"/>
              </a:ext>
            </a:extLst>
          </p:cNvPr>
          <p:cNvSpPr/>
          <p:nvPr/>
        </p:nvSpPr>
        <p:spPr>
          <a:xfrm>
            <a:off x="-45720" y="2611934"/>
            <a:ext cx="12237719" cy="1312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00B050"/>
              </a:solidFill>
              <a:latin typeface="Brandon Grotesque Regular" panose="020B0503020203060202" pitchFamily="34" charset="-18"/>
            </a:endParaRPr>
          </a:p>
        </p:txBody>
      </p:sp>
      <p:pic>
        <p:nvPicPr>
          <p:cNvPr id="7" name="Kép 6">
            <a:extLst>
              <a:ext uri="{FF2B5EF4-FFF2-40B4-BE49-F238E27FC236}">
                <a16:creationId xmlns="" xmlns:a16="http://schemas.microsoft.com/office/drawing/2014/main" id="{34A9974D-6C9A-45D6-B2D5-26C029F459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646" y="458122"/>
            <a:ext cx="1800200" cy="1028685"/>
          </a:xfrm>
          <a:prstGeom prst="rect">
            <a:avLst/>
          </a:prstGeom>
        </p:spPr>
      </p:pic>
      <p:pic>
        <p:nvPicPr>
          <p:cNvPr id="16" name="Kép 15">
            <a:extLst>
              <a:ext uri="{FF2B5EF4-FFF2-40B4-BE49-F238E27FC236}">
                <a16:creationId xmlns="" xmlns:a16="http://schemas.microsoft.com/office/drawing/2014/main" id="{2ED33887-325D-44C7-BEE2-40C79377A42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575" y="3618239"/>
            <a:ext cx="2076542" cy="2956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2790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églalap 5"/>
          <p:cNvSpPr/>
          <p:nvPr/>
        </p:nvSpPr>
        <p:spPr>
          <a:xfrm>
            <a:off x="1524004" y="2308522"/>
            <a:ext cx="9144000" cy="11772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00B050"/>
              </a:solidFill>
              <a:latin typeface="Brandon Grotesque Regular" panose="020B0503020203060202" pitchFamily="34" charset="-18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1915257" y="2953042"/>
            <a:ext cx="85012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PÁLINKA ÉLETMŰDÍJ 2020.</a:t>
            </a:r>
          </a:p>
        </p:txBody>
      </p:sp>
      <p:sp>
        <p:nvSpPr>
          <p:cNvPr id="2" name="Szövegdoboz 1"/>
          <p:cNvSpPr txBox="1"/>
          <p:nvPr/>
        </p:nvSpPr>
        <p:spPr>
          <a:xfrm>
            <a:off x="5447928" y="4437113"/>
            <a:ext cx="3376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dirty="0">
                <a:solidFill>
                  <a:srgbClr val="C00000"/>
                </a:solidFill>
                <a:latin typeface="Sitka Banner" panose="02000505000000020004" pitchFamily="2" charset="0"/>
                <a:ea typeface="Tahoma" pitchFamily="34" charset="0"/>
                <a:cs typeface="Times New Roman" pitchFamily="18" charset="0"/>
              </a:rPr>
              <a:t>PIROS LÁSZLÓ</a:t>
            </a:r>
            <a:endParaRPr lang="hu-HU" sz="3600" dirty="0"/>
          </a:p>
        </p:txBody>
      </p:sp>
      <p:sp>
        <p:nvSpPr>
          <p:cNvPr id="4" name="Téglalap 3">
            <a:extLst>
              <a:ext uri="{FF2B5EF4-FFF2-40B4-BE49-F238E27FC236}">
                <a16:creationId xmlns="" xmlns:a16="http://schemas.microsoft.com/office/drawing/2014/main" id="{FFDD5E68-5B10-4336-B9DB-FE9A73B0E831}"/>
              </a:ext>
            </a:extLst>
          </p:cNvPr>
          <p:cNvSpPr/>
          <p:nvPr/>
        </p:nvSpPr>
        <p:spPr>
          <a:xfrm>
            <a:off x="0" y="0"/>
            <a:ext cx="12192000" cy="249936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sz="1200" b="1" dirty="0">
              <a:solidFill>
                <a:schemeClr val="tx2">
                  <a:lumMod val="75000"/>
                </a:schemeClr>
              </a:solidFill>
              <a:ea typeface="Tahoma" pitchFamily="34" charset="0"/>
              <a:cs typeface="Times New Roman" pitchFamily="18" charset="0"/>
            </a:endParaRPr>
          </a:p>
          <a:p>
            <a:pPr algn="ctr"/>
            <a:r>
              <a:rPr lang="hu-HU" sz="2800" b="1" dirty="0">
                <a:solidFill>
                  <a:schemeClr val="tx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2020. évi </a:t>
            </a:r>
          </a:p>
          <a:p>
            <a:pPr algn="ctr"/>
            <a:r>
              <a:rPr lang="hu-HU" sz="2800" b="1" dirty="0">
                <a:solidFill>
                  <a:schemeClr val="tx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Országos Pálinka- és </a:t>
            </a:r>
          </a:p>
          <a:p>
            <a:pPr algn="ctr"/>
            <a:r>
              <a:rPr lang="hu-HU" sz="2800" b="1" dirty="0">
                <a:solidFill>
                  <a:schemeClr val="tx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Törkölypálinka Verseny </a:t>
            </a:r>
          </a:p>
          <a:p>
            <a:pPr algn="ctr"/>
            <a:endParaRPr lang="hu-HU" sz="1200" b="1" dirty="0">
              <a:solidFill>
                <a:srgbClr val="C00000"/>
              </a:solidFill>
              <a:latin typeface="Caladea" panose="02040503050406030204" pitchFamily="18" charset="-18"/>
              <a:ea typeface="Tahoma" pitchFamily="34" charset="0"/>
              <a:cs typeface="Aparajita" panose="020B0604020202020204" pitchFamily="34" charset="0"/>
            </a:endParaRPr>
          </a:p>
        </p:txBody>
      </p:sp>
      <p:sp>
        <p:nvSpPr>
          <p:cNvPr id="5" name="Téglalap 4">
            <a:extLst>
              <a:ext uri="{FF2B5EF4-FFF2-40B4-BE49-F238E27FC236}">
                <a16:creationId xmlns="" xmlns:a16="http://schemas.microsoft.com/office/drawing/2014/main" id="{A71124B8-F6E7-4292-A849-9FC157F2179C}"/>
              </a:ext>
            </a:extLst>
          </p:cNvPr>
          <p:cNvSpPr/>
          <p:nvPr/>
        </p:nvSpPr>
        <p:spPr>
          <a:xfrm>
            <a:off x="-45720" y="2611934"/>
            <a:ext cx="12237719" cy="1312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00B050"/>
              </a:solidFill>
              <a:latin typeface="Brandon Grotesque Regular" panose="020B0503020203060202" pitchFamily="34" charset="-18"/>
            </a:endParaRPr>
          </a:p>
        </p:txBody>
      </p:sp>
      <p:pic>
        <p:nvPicPr>
          <p:cNvPr id="7" name="Kép 6">
            <a:extLst>
              <a:ext uri="{FF2B5EF4-FFF2-40B4-BE49-F238E27FC236}">
                <a16:creationId xmlns="" xmlns:a16="http://schemas.microsoft.com/office/drawing/2014/main" id="{34A9974D-6C9A-45D6-B2D5-26C029F459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646" y="458122"/>
            <a:ext cx="1800200" cy="1028685"/>
          </a:xfrm>
          <a:prstGeom prst="rect">
            <a:avLst/>
          </a:prstGeom>
        </p:spPr>
      </p:pic>
      <p:pic>
        <p:nvPicPr>
          <p:cNvPr id="11" name="Kép 10">
            <a:extLst>
              <a:ext uri="{FF2B5EF4-FFF2-40B4-BE49-F238E27FC236}">
                <a16:creationId xmlns="" xmlns:a16="http://schemas.microsoft.com/office/drawing/2014/main" id="{26C864D6-E5B1-4374-B645-59976793E55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257" y="3584113"/>
            <a:ext cx="1977654" cy="2815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12568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églalap 5"/>
          <p:cNvSpPr/>
          <p:nvPr/>
        </p:nvSpPr>
        <p:spPr>
          <a:xfrm>
            <a:off x="1524004" y="2308522"/>
            <a:ext cx="9144000" cy="11772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00B050"/>
              </a:solidFill>
              <a:latin typeface="Brandon Grotesque Regular" panose="020B0503020203060202" pitchFamily="34" charset="-18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2034439" y="2982662"/>
            <a:ext cx="85012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PÁLINKA ÉLETMŰDÍJ 2020.</a:t>
            </a:r>
          </a:p>
        </p:txBody>
      </p:sp>
      <p:sp>
        <p:nvSpPr>
          <p:cNvPr id="2" name="Szövegdoboz 1"/>
          <p:cNvSpPr txBox="1"/>
          <p:nvPr/>
        </p:nvSpPr>
        <p:spPr>
          <a:xfrm>
            <a:off x="5447928" y="4437113"/>
            <a:ext cx="3376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dirty="0">
                <a:solidFill>
                  <a:srgbClr val="C00000"/>
                </a:solidFill>
                <a:latin typeface="Sitka Banner" panose="02000505000000020004" pitchFamily="2" charset="0"/>
                <a:ea typeface="Tahoma" pitchFamily="34" charset="0"/>
                <a:cs typeface="Times New Roman" pitchFamily="18" charset="0"/>
              </a:rPr>
              <a:t>VARGA LÁSZLÓ</a:t>
            </a:r>
            <a:endParaRPr lang="hu-HU" sz="3600" dirty="0"/>
          </a:p>
        </p:txBody>
      </p:sp>
      <p:sp>
        <p:nvSpPr>
          <p:cNvPr id="4" name="Téglalap 3">
            <a:extLst>
              <a:ext uri="{FF2B5EF4-FFF2-40B4-BE49-F238E27FC236}">
                <a16:creationId xmlns="" xmlns:a16="http://schemas.microsoft.com/office/drawing/2014/main" id="{FFDD5E68-5B10-4336-B9DB-FE9A73B0E831}"/>
              </a:ext>
            </a:extLst>
          </p:cNvPr>
          <p:cNvSpPr/>
          <p:nvPr/>
        </p:nvSpPr>
        <p:spPr>
          <a:xfrm>
            <a:off x="0" y="0"/>
            <a:ext cx="12192000" cy="249936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sz="1200" b="1" dirty="0">
              <a:solidFill>
                <a:schemeClr val="tx2">
                  <a:lumMod val="75000"/>
                </a:schemeClr>
              </a:solidFill>
              <a:ea typeface="Tahoma" pitchFamily="34" charset="0"/>
              <a:cs typeface="Times New Roman" pitchFamily="18" charset="0"/>
            </a:endParaRPr>
          </a:p>
          <a:p>
            <a:pPr algn="ctr"/>
            <a:r>
              <a:rPr lang="hu-HU" sz="2800" b="1" dirty="0">
                <a:solidFill>
                  <a:schemeClr val="tx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2020. évi </a:t>
            </a:r>
          </a:p>
          <a:p>
            <a:pPr algn="ctr"/>
            <a:r>
              <a:rPr lang="hu-HU" sz="2800" b="1" dirty="0">
                <a:solidFill>
                  <a:schemeClr val="tx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Országos Pálinka- és </a:t>
            </a:r>
          </a:p>
          <a:p>
            <a:pPr algn="ctr"/>
            <a:r>
              <a:rPr lang="hu-HU" sz="2800" b="1" dirty="0">
                <a:solidFill>
                  <a:schemeClr val="tx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Törkölypálinka Verseny </a:t>
            </a:r>
          </a:p>
          <a:p>
            <a:pPr algn="ctr"/>
            <a:endParaRPr lang="hu-HU" sz="1200" b="1" dirty="0">
              <a:solidFill>
                <a:srgbClr val="C00000"/>
              </a:solidFill>
              <a:latin typeface="Caladea" panose="02040503050406030204" pitchFamily="18" charset="-18"/>
              <a:ea typeface="Tahoma" pitchFamily="34" charset="0"/>
              <a:cs typeface="Aparajita" panose="020B0604020202020204" pitchFamily="34" charset="0"/>
            </a:endParaRPr>
          </a:p>
        </p:txBody>
      </p:sp>
      <p:sp>
        <p:nvSpPr>
          <p:cNvPr id="5" name="Téglalap 4">
            <a:extLst>
              <a:ext uri="{FF2B5EF4-FFF2-40B4-BE49-F238E27FC236}">
                <a16:creationId xmlns="" xmlns:a16="http://schemas.microsoft.com/office/drawing/2014/main" id="{A71124B8-F6E7-4292-A849-9FC157F2179C}"/>
              </a:ext>
            </a:extLst>
          </p:cNvPr>
          <p:cNvSpPr/>
          <p:nvPr/>
        </p:nvSpPr>
        <p:spPr>
          <a:xfrm>
            <a:off x="-45720" y="2779574"/>
            <a:ext cx="12237719" cy="1312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00B050"/>
              </a:solidFill>
              <a:latin typeface="Brandon Grotesque Regular" panose="020B0503020203060202" pitchFamily="34" charset="-18"/>
            </a:endParaRPr>
          </a:p>
        </p:txBody>
      </p:sp>
      <p:pic>
        <p:nvPicPr>
          <p:cNvPr id="7" name="Kép 6">
            <a:extLst>
              <a:ext uri="{FF2B5EF4-FFF2-40B4-BE49-F238E27FC236}">
                <a16:creationId xmlns="" xmlns:a16="http://schemas.microsoft.com/office/drawing/2014/main" id="{34A9974D-6C9A-45D6-B2D5-26C029F459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646" y="458122"/>
            <a:ext cx="1800200" cy="1028685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="" xmlns:a16="http://schemas.microsoft.com/office/drawing/2014/main" id="{FCFC9753-D032-4CB4-8135-36DF37A858F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439" y="3639995"/>
            <a:ext cx="2027614" cy="2886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89488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2063551" y="2494451"/>
            <a:ext cx="8099482" cy="1999843"/>
          </a:xfrm>
        </p:spPr>
        <p:txBody>
          <a:bodyPr>
            <a:noAutofit/>
          </a:bodyPr>
          <a:lstStyle/>
          <a:p>
            <a:r>
              <a:rPr lang="hu-HU" sz="4000" b="1" dirty="0">
                <a:solidFill>
                  <a:schemeClr val="tx2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KÖSZÖNJÜK, hogy jelenlétével megtisztelte rendezvényünket</a:t>
            </a:r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240" y="5189271"/>
            <a:ext cx="2052782" cy="1231495"/>
          </a:xfrm>
          <a:prstGeom prst="rect">
            <a:avLst/>
          </a:prstGeom>
        </p:spPr>
      </p:pic>
      <p:sp>
        <p:nvSpPr>
          <p:cNvPr id="15" name="Téglalap 14"/>
          <p:cNvSpPr/>
          <p:nvPr/>
        </p:nvSpPr>
        <p:spPr>
          <a:xfrm>
            <a:off x="1" y="-4428"/>
            <a:ext cx="12191998" cy="223380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sz="1200" b="1" dirty="0">
              <a:solidFill>
                <a:schemeClr val="tx2">
                  <a:lumMod val="75000"/>
                </a:schemeClr>
              </a:solidFill>
              <a:ea typeface="Tahoma" pitchFamily="34" charset="0"/>
              <a:cs typeface="Times New Roman" pitchFamily="18" charset="0"/>
            </a:endParaRPr>
          </a:p>
          <a:p>
            <a:pPr algn="ctr"/>
            <a:r>
              <a:rPr lang="hu-HU" sz="2800" b="1" dirty="0">
                <a:solidFill>
                  <a:schemeClr val="tx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2020. évi </a:t>
            </a:r>
          </a:p>
          <a:p>
            <a:pPr algn="ctr"/>
            <a:r>
              <a:rPr lang="hu-HU" sz="2800" b="1" dirty="0">
                <a:solidFill>
                  <a:schemeClr val="tx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Országos Pálinka- és </a:t>
            </a:r>
          </a:p>
          <a:p>
            <a:pPr algn="ctr"/>
            <a:r>
              <a:rPr lang="hu-HU" sz="2800" b="1" dirty="0">
                <a:solidFill>
                  <a:schemeClr val="tx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Törkölypálinka Verseny </a:t>
            </a:r>
          </a:p>
          <a:p>
            <a:pPr algn="ctr"/>
            <a:endParaRPr lang="hu-HU" sz="1200" b="1" dirty="0">
              <a:solidFill>
                <a:srgbClr val="C00000"/>
              </a:solidFill>
              <a:latin typeface="Caladea" panose="02040503050406030204" pitchFamily="18" charset="-18"/>
              <a:ea typeface="Tahoma" pitchFamily="34" charset="0"/>
              <a:cs typeface="Aparajita" panose="020B0604020202020204" pitchFamily="34" charset="0"/>
            </a:endParaRPr>
          </a:p>
        </p:txBody>
      </p:sp>
      <p:pic>
        <p:nvPicPr>
          <p:cNvPr id="17" name="Kép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597" y="647402"/>
            <a:ext cx="1652822" cy="930141"/>
          </a:xfrm>
          <a:prstGeom prst="rect">
            <a:avLst/>
          </a:prstGeom>
        </p:spPr>
      </p:pic>
      <p:pic>
        <p:nvPicPr>
          <p:cNvPr id="23" name="Picture 2" descr="C:\Users\szollosie\AppData\Local\Microsoft\Windows\Temporary Internet Files\Content.Outlook\E9OHF6E3\am_logo_szine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5092" y="5189270"/>
            <a:ext cx="1729629" cy="1231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Kép 7">
            <a:extLst>
              <a:ext uri="{FF2B5EF4-FFF2-40B4-BE49-F238E27FC236}">
                <a16:creationId xmlns="" xmlns:a16="http://schemas.microsoft.com/office/drawing/2014/main" id="{E5C39919-84F6-42C7-90D4-283AE68F4D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3098" y="5189270"/>
            <a:ext cx="2188316" cy="1231496"/>
          </a:xfrm>
          <a:prstGeom prst="rect">
            <a:avLst/>
          </a:prstGeom>
        </p:spPr>
      </p:pic>
      <p:pic>
        <p:nvPicPr>
          <p:cNvPr id="3" name="Kép 2">
            <a:extLst>
              <a:ext uri="{FF2B5EF4-FFF2-40B4-BE49-F238E27FC236}">
                <a16:creationId xmlns="" xmlns:a16="http://schemas.microsoft.com/office/drawing/2014/main" id="{E9CFC599-61EF-431F-91E2-9D4A78452C0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608" y="5082271"/>
            <a:ext cx="1370651" cy="1445493"/>
          </a:xfrm>
          <a:prstGeom prst="rect">
            <a:avLst/>
          </a:prstGeom>
        </p:spPr>
      </p:pic>
      <p:sp>
        <p:nvSpPr>
          <p:cNvPr id="4" name="Téglalap 3">
            <a:extLst>
              <a:ext uri="{FF2B5EF4-FFF2-40B4-BE49-F238E27FC236}">
                <a16:creationId xmlns="" xmlns:a16="http://schemas.microsoft.com/office/drawing/2014/main" id="{79F24456-0975-4086-83C3-0502190B9F90}"/>
              </a:ext>
            </a:extLst>
          </p:cNvPr>
          <p:cNvSpPr/>
          <p:nvPr/>
        </p:nvSpPr>
        <p:spPr>
          <a:xfrm>
            <a:off x="-45720" y="2337614"/>
            <a:ext cx="12237719" cy="1312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00B050"/>
              </a:solidFill>
              <a:latin typeface="Brandon Grotesque Regular" panose="020B0503020203060202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0610341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églalap 15"/>
          <p:cNvSpPr/>
          <p:nvPr/>
        </p:nvSpPr>
        <p:spPr>
          <a:xfrm>
            <a:off x="2783634" y="2590364"/>
            <a:ext cx="5184575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b="1" dirty="0">
                <a:solidFill>
                  <a:srgbClr val="C00000"/>
                </a:solidFill>
                <a:latin typeface="Sitka Banner" panose="02000505000000020004" pitchFamily="2" charset="0"/>
                <a:ea typeface="Tahoma" pitchFamily="34" charset="0"/>
                <a:cs typeface="Times New Roman" pitchFamily="18" charset="0"/>
              </a:rPr>
              <a:t>ARANY KAPU</a:t>
            </a:r>
            <a:endParaRPr lang="hu-HU" sz="3000" b="1" dirty="0">
              <a:solidFill>
                <a:srgbClr val="C00000"/>
              </a:solidFill>
              <a:latin typeface="Sitka Banner" panose="02000505000000020004" pitchFamily="2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17" name="Téglalap 16"/>
          <p:cNvSpPr/>
          <p:nvPr/>
        </p:nvSpPr>
        <p:spPr>
          <a:xfrm>
            <a:off x="0" y="2246049"/>
            <a:ext cx="12192000" cy="7102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latin typeface="Brandon Grotesque Regular" panose="020B0503020203060202" pitchFamily="34" charset="-18"/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2336800" y="3566721"/>
            <a:ext cx="35264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Bronz minősítés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3213100" y="4819614"/>
            <a:ext cx="7002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Halasi Csipke Szilva pálinka – 2017-2018</a:t>
            </a:r>
          </a:p>
          <a:p>
            <a:r>
              <a:rPr lang="hu-HU" sz="24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Halasi Csipke Barack pálinka</a:t>
            </a:r>
          </a:p>
        </p:txBody>
      </p:sp>
      <p:pic>
        <p:nvPicPr>
          <p:cNvPr id="7" name="Kép 6">
            <a:extLst>
              <a:ext uri="{FF2B5EF4-FFF2-40B4-BE49-F238E27FC236}">
                <a16:creationId xmlns="" xmlns:a16="http://schemas.microsoft.com/office/drawing/2014/main" id="{80739623-2D37-40EB-8CC9-49ECD4DDC6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8366" y="2755254"/>
            <a:ext cx="1243603" cy="1981090"/>
          </a:xfrm>
          <a:prstGeom prst="rect">
            <a:avLst/>
          </a:prstGeom>
        </p:spPr>
      </p:pic>
      <p:sp>
        <p:nvSpPr>
          <p:cNvPr id="4" name="Téglalap 3">
            <a:extLst>
              <a:ext uri="{FF2B5EF4-FFF2-40B4-BE49-F238E27FC236}">
                <a16:creationId xmlns="" xmlns:a16="http://schemas.microsoft.com/office/drawing/2014/main" id="{8F43409E-CD63-4957-9805-553D9C0E6522}"/>
              </a:ext>
            </a:extLst>
          </p:cNvPr>
          <p:cNvSpPr/>
          <p:nvPr/>
        </p:nvSpPr>
        <p:spPr>
          <a:xfrm>
            <a:off x="0" y="0"/>
            <a:ext cx="12192000" cy="223380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sz="1200" b="1" dirty="0">
              <a:solidFill>
                <a:schemeClr val="tx2">
                  <a:lumMod val="75000"/>
                </a:schemeClr>
              </a:solidFill>
              <a:ea typeface="Tahoma" pitchFamily="34" charset="0"/>
              <a:cs typeface="Times New Roman" pitchFamily="18" charset="0"/>
            </a:endParaRPr>
          </a:p>
          <a:p>
            <a:pPr algn="ctr"/>
            <a:r>
              <a:rPr lang="hu-HU" sz="2800" b="1" dirty="0">
                <a:solidFill>
                  <a:schemeClr val="tx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2020. évi </a:t>
            </a:r>
          </a:p>
          <a:p>
            <a:pPr algn="ctr"/>
            <a:r>
              <a:rPr lang="hu-HU" sz="2800" b="1" dirty="0">
                <a:solidFill>
                  <a:schemeClr val="tx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Országos Pálinka- és </a:t>
            </a:r>
          </a:p>
          <a:p>
            <a:pPr algn="ctr"/>
            <a:r>
              <a:rPr lang="hu-HU" sz="2800" b="1" dirty="0">
                <a:solidFill>
                  <a:schemeClr val="tx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Törkölypálinka Verseny </a:t>
            </a:r>
          </a:p>
          <a:p>
            <a:pPr algn="ctr"/>
            <a:endParaRPr lang="hu-HU" sz="1200" b="1" dirty="0">
              <a:solidFill>
                <a:srgbClr val="C00000"/>
              </a:solidFill>
              <a:latin typeface="Caladea" panose="02040503050406030204" pitchFamily="18" charset="-18"/>
              <a:ea typeface="Tahoma" pitchFamily="34" charset="0"/>
              <a:cs typeface="Aparajita" panose="020B0604020202020204" pitchFamily="34" charset="0"/>
            </a:endParaRPr>
          </a:p>
          <a:p>
            <a:pPr algn="ctr"/>
            <a:r>
              <a:rPr lang="hu-HU" sz="2500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parajita" panose="020B0604020202020204" pitchFamily="34" charset="0"/>
              </a:rPr>
              <a:t>Arany-, ezüst-, bronzminősítésű pálinkák</a:t>
            </a:r>
          </a:p>
        </p:txBody>
      </p:sp>
      <p:pic>
        <p:nvPicPr>
          <p:cNvPr id="5" name="Kép 4">
            <a:extLst>
              <a:ext uri="{FF2B5EF4-FFF2-40B4-BE49-F238E27FC236}">
                <a16:creationId xmlns="" xmlns:a16="http://schemas.microsoft.com/office/drawing/2014/main" id="{1BFC7F34-2A37-493A-B985-EB16DDFAEB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708" y="442385"/>
            <a:ext cx="1800200" cy="1028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0655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églalap 15"/>
          <p:cNvSpPr/>
          <p:nvPr/>
        </p:nvSpPr>
        <p:spPr>
          <a:xfrm>
            <a:off x="2783634" y="2590364"/>
            <a:ext cx="5184575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b="1" dirty="0">
                <a:solidFill>
                  <a:srgbClr val="C00000"/>
                </a:solidFill>
                <a:latin typeface="Sitka Banner" panose="02000505000000020004" pitchFamily="2" charset="0"/>
                <a:ea typeface="Tahoma" pitchFamily="34" charset="0"/>
                <a:cs typeface="Times New Roman" pitchFamily="18" charset="0"/>
              </a:rPr>
              <a:t>GÁTI PAPA PÁLINKAFŐZDE</a:t>
            </a:r>
            <a:endParaRPr lang="hu-HU" sz="3000" b="1" dirty="0">
              <a:solidFill>
                <a:srgbClr val="C00000"/>
              </a:solidFill>
              <a:latin typeface="Sitka Banner" panose="02000505000000020004" pitchFamily="2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17" name="Téglalap 16"/>
          <p:cNvSpPr/>
          <p:nvPr/>
        </p:nvSpPr>
        <p:spPr>
          <a:xfrm>
            <a:off x="0" y="2262559"/>
            <a:ext cx="12192000" cy="9304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latin typeface="Brandon Grotesque Regular" panose="020B0503020203060202" pitchFamily="34" charset="-18"/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1709737" y="4771744"/>
            <a:ext cx="366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Bronz minősítés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2783634" y="5441848"/>
            <a:ext cx="7002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Gáti Papa Barack Pálinkája – 2019</a:t>
            </a:r>
          </a:p>
        </p:txBody>
      </p:sp>
      <p:pic>
        <p:nvPicPr>
          <p:cNvPr id="4" name="Kép 3">
            <a:extLst>
              <a:ext uri="{FF2B5EF4-FFF2-40B4-BE49-F238E27FC236}">
                <a16:creationId xmlns="" xmlns:a16="http://schemas.microsoft.com/office/drawing/2014/main" id="{EC176579-EB60-46F6-8AD3-F3FDE8920F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7843" y="2590364"/>
            <a:ext cx="1880157" cy="1830388"/>
          </a:xfrm>
          <a:prstGeom prst="rect">
            <a:avLst/>
          </a:prstGeom>
        </p:spPr>
      </p:pic>
      <p:sp>
        <p:nvSpPr>
          <p:cNvPr id="5" name="Szövegdoboz 4">
            <a:extLst>
              <a:ext uri="{FF2B5EF4-FFF2-40B4-BE49-F238E27FC236}">
                <a16:creationId xmlns="" xmlns:a16="http://schemas.microsoft.com/office/drawing/2014/main" id="{46933D4B-E811-4595-817C-0CFC70D220AC}"/>
              </a:ext>
            </a:extLst>
          </p:cNvPr>
          <p:cNvSpPr txBox="1"/>
          <p:nvPr/>
        </p:nvSpPr>
        <p:spPr>
          <a:xfrm>
            <a:off x="1739900" y="3524097"/>
            <a:ext cx="4356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Ezüst minősítés</a:t>
            </a:r>
          </a:p>
        </p:txBody>
      </p:sp>
      <p:sp>
        <p:nvSpPr>
          <p:cNvPr id="9" name="Szövegdoboz 8">
            <a:extLst>
              <a:ext uri="{FF2B5EF4-FFF2-40B4-BE49-F238E27FC236}">
                <a16:creationId xmlns="" xmlns:a16="http://schemas.microsoft.com/office/drawing/2014/main" id="{E10E8C3D-644D-4B99-920F-6FFEE33AF88F}"/>
              </a:ext>
            </a:extLst>
          </p:cNvPr>
          <p:cNvSpPr txBox="1"/>
          <p:nvPr/>
        </p:nvSpPr>
        <p:spPr>
          <a:xfrm>
            <a:off x="2783634" y="4104192"/>
            <a:ext cx="48481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Gáti Papa Szilva Pálinkája – 2019</a:t>
            </a:r>
            <a:r>
              <a:rPr lang="hu-HU" sz="2400" dirty="0"/>
              <a:t> </a:t>
            </a:r>
          </a:p>
        </p:txBody>
      </p:sp>
      <p:sp>
        <p:nvSpPr>
          <p:cNvPr id="6" name="Téglalap 5">
            <a:extLst>
              <a:ext uri="{FF2B5EF4-FFF2-40B4-BE49-F238E27FC236}">
                <a16:creationId xmlns="" xmlns:a16="http://schemas.microsoft.com/office/drawing/2014/main" id="{5BE27F32-1E0F-411B-A100-279BBFA16C3B}"/>
              </a:ext>
            </a:extLst>
          </p:cNvPr>
          <p:cNvSpPr/>
          <p:nvPr/>
        </p:nvSpPr>
        <p:spPr>
          <a:xfrm>
            <a:off x="0" y="-25084"/>
            <a:ext cx="12192000" cy="223380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sz="1200" b="1" dirty="0">
              <a:solidFill>
                <a:schemeClr val="tx2">
                  <a:lumMod val="75000"/>
                </a:schemeClr>
              </a:solidFill>
              <a:ea typeface="Tahoma" pitchFamily="34" charset="0"/>
              <a:cs typeface="Times New Roman" pitchFamily="18" charset="0"/>
            </a:endParaRPr>
          </a:p>
          <a:p>
            <a:pPr algn="ctr"/>
            <a:r>
              <a:rPr lang="hu-HU" sz="2800" b="1" dirty="0">
                <a:solidFill>
                  <a:schemeClr val="tx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2020. évi </a:t>
            </a:r>
          </a:p>
          <a:p>
            <a:pPr algn="ctr"/>
            <a:r>
              <a:rPr lang="hu-HU" sz="2800" b="1" dirty="0">
                <a:solidFill>
                  <a:schemeClr val="tx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Országos Pálinka- és </a:t>
            </a:r>
          </a:p>
          <a:p>
            <a:pPr algn="ctr"/>
            <a:r>
              <a:rPr lang="hu-HU" sz="2800" b="1" dirty="0">
                <a:solidFill>
                  <a:schemeClr val="tx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Törkölypálinka Verseny </a:t>
            </a:r>
          </a:p>
          <a:p>
            <a:pPr algn="ctr"/>
            <a:endParaRPr lang="hu-HU" sz="1200" b="1" dirty="0">
              <a:solidFill>
                <a:srgbClr val="C00000"/>
              </a:solidFill>
              <a:latin typeface="Caladea" panose="02040503050406030204" pitchFamily="18" charset="-18"/>
              <a:ea typeface="Tahoma" pitchFamily="34" charset="0"/>
              <a:cs typeface="Aparajita" panose="020B0604020202020204" pitchFamily="34" charset="0"/>
            </a:endParaRPr>
          </a:p>
          <a:p>
            <a:pPr algn="ctr"/>
            <a:r>
              <a:rPr lang="hu-HU" sz="2500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parajita" panose="020B0604020202020204" pitchFamily="34" charset="0"/>
              </a:rPr>
              <a:t>Arany-, ezüst-, bronzminősítésű pálinkák</a:t>
            </a:r>
          </a:p>
        </p:txBody>
      </p:sp>
      <p:pic>
        <p:nvPicPr>
          <p:cNvPr id="7" name="Kép 6">
            <a:extLst>
              <a:ext uri="{FF2B5EF4-FFF2-40B4-BE49-F238E27FC236}">
                <a16:creationId xmlns="" xmlns:a16="http://schemas.microsoft.com/office/drawing/2014/main" id="{0C9E49DA-C1F2-487D-AA9F-5BF09C5922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948" y="357318"/>
            <a:ext cx="1800200" cy="1028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883081"/>
      </p:ext>
    </p:extLst>
  </p:cSld>
  <p:clrMapOvr>
    <a:masterClrMapping/>
  </p:clrMapOvr>
</p:sld>
</file>

<file path=ppt/theme/theme1.xml><?xml version="1.0" encoding="utf-8"?>
<a:theme xmlns:a="http://schemas.openxmlformats.org/drawingml/2006/main" name="Cseppecske">
  <a:themeElements>
    <a:clrScheme name="Cseppecske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Cseppecske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seppecske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Cseppecske</Template>
  <TotalTime>987</TotalTime>
  <Words>3577</Words>
  <Application>Microsoft Office PowerPoint</Application>
  <PresentationFormat>Egyéni</PresentationFormat>
  <Paragraphs>1097</Paragraphs>
  <Slides>75</Slides>
  <Notes>8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75</vt:i4>
      </vt:variant>
    </vt:vector>
  </HeadingPairs>
  <TitlesOfParts>
    <vt:vector size="76" baseType="lpstr">
      <vt:lpstr>Cseppecske</vt:lpstr>
      <vt:lpstr>2020. évi Országos Pálinka-és  Törkölypálinka Verseny   Díjátadó Gála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KÖSZÖNJÜK, hogy jelenlétével megtisztelte rendezvényünket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2020. évi Országos Pálinka-és  Törkölypálinka Verseny   Díjátadó Gála</dc:title>
  <dc:creator>Titkár1</dc:creator>
  <cp:lastModifiedBy>Szokolics Ákos</cp:lastModifiedBy>
  <cp:revision>133</cp:revision>
  <dcterms:created xsi:type="dcterms:W3CDTF">2020-10-29T12:12:32Z</dcterms:created>
  <dcterms:modified xsi:type="dcterms:W3CDTF">2020-11-06T14:00:31Z</dcterms:modified>
</cp:coreProperties>
</file>